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9" r:id="rId1"/>
  </p:sldMasterIdLst>
  <p:notesMasterIdLst>
    <p:notesMasterId r:id="rId51"/>
  </p:notesMasterIdLst>
  <p:sldIdLst>
    <p:sldId id="2098" r:id="rId2"/>
    <p:sldId id="2082" r:id="rId3"/>
    <p:sldId id="2091" r:id="rId4"/>
    <p:sldId id="2084" r:id="rId5"/>
    <p:sldId id="2045" r:id="rId6"/>
    <p:sldId id="2038" r:id="rId7"/>
    <p:sldId id="2054" r:id="rId8"/>
    <p:sldId id="2108" r:id="rId9"/>
    <p:sldId id="1949" r:id="rId10"/>
    <p:sldId id="2047" r:id="rId11"/>
    <p:sldId id="2055" r:id="rId12"/>
    <p:sldId id="2097" r:id="rId13"/>
    <p:sldId id="1849" r:id="rId14"/>
    <p:sldId id="2042" r:id="rId15"/>
    <p:sldId id="2074" r:id="rId16"/>
    <p:sldId id="2106" r:id="rId17"/>
    <p:sldId id="1950" r:id="rId18"/>
    <p:sldId id="2094" r:id="rId19"/>
    <p:sldId id="2103" r:id="rId20"/>
    <p:sldId id="1958" r:id="rId21"/>
    <p:sldId id="2087" r:id="rId22"/>
    <p:sldId id="2093" r:id="rId23"/>
    <p:sldId id="2083" r:id="rId24"/>
    <p:sldId id="2095" r:id="rId25"/>
    <p:sldId id="2096" r:id="rId26"/>
    <p:sldId id="2029" r:id="rId27"/>
    <p:sldId id="2099" r:id="rId28"/>
    <p:sldId id="2078" r:id="rId29"/>
    <p:sldId id="275" r:id="rId30"/>
    <p:sldId id="2046" r:id="rId31"/>
    <p:sldId id="2016" r:id="rId32"/>
    <p:sldId id="2050" r:id="rId33"/>
    <p:sldId id="1899" r:id="rId34"/>
    <p:sldId id="2075" r:id="rId35"/>
    <p:sldId id="1997" r:id="rId36"/>
    <p:sldId id="2090" r:id="rId37"/>
    <p:sldId id="2001" r:id="rId38"/>
    <p:sldId id="2089" r:id="rId39"/>
    <p:sldId id="269" r:id="rId40"/>
    <p:sldId id="2058" r:id="rId41"/>
    <p:sldId id="2069" r:id="rId42"/>
    <p:sldId id="2107" r:id="rId43"/>
    <p:sldId id="2088" r:id="rId44"/>
    <p:sldId id="2033" r:id="rId45"/>
    <p:sldId id="2037" r:id="rId46"/>
    <p:sldId id="2102" r:id="rId47"/>
    <p:sldId id="2009" r:id="rId48"/>
    <p:sldId id="2080" r:id="rId49"/>
    <p:sldId id="70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6C8"/>
    <a:srgbClr val="CACF85"/>
    <a:srgbClr val="FCDDD0"/>
    <a:srgbClr val="F8A57F"/>
    <a:srgbClr val="DFE2B6"/>
    <a:srgbClr val="FFA384"/>
    <a:srgbClr val="DA7422"/>
    <a:srgbClr val="FAF2A1"/>
    <a:srgbClr val="F68E5F"/>
    <a:srgbClr val="F1A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130"/>
    <p:restoredTop sz="91583"/>
  </p:normalViewPr>
  <p:slideViewPr>
    <p:cSldViewPr snapToGrid="0" snapToObjects="1">
      <p:cViewPr varScale="1">
        <p:scale>
          <a:sx n="95" d="100"/>
          <a:sy n="95" d="100"/>
        </p:scale>
        <p:origin x="232" y="5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EFC75-CCDA-B942-855F-0AA9232FCCE1}" type="datetimeFigureOut">
              <a:rPr lang="en-US"/>
              <a:t>3/29/25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364AF-98A9-EF46-A8D2-11CAF9D00C4B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59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6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A2835-5537-7635-2B0D-9A629AF58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AC9252-1E42-4AF1-B8CB-B50FB147C6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D7A7D4-5559-9A30-58C1-5F80600C6E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C5762-612C-9E5E-154F-4C6F33DB73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79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449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723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F0DE6-769D-4A55-E769-433E7773F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805C52-C3CF-1EE6-B5FE-17F3AFB575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6AD451-1C4A-2A95-EFB3-74B689256B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F15A1-1160-79F0-62BA-CA7C8AC43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402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033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207DC-BB0B-DB85-5E7B-76D1273D7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AA2645-D4C5-D2D4-6954-96515B741D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55E33F-5100-F15F-12EA-0C51E3D45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D2A89-4369-9E02-A0D5-BE2C7FE6E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1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214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028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34FB4-E226-4278-9C8E-453CDA6D7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DACFCE-CC58-08B1-9809-39B81BF7F0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AF390A-8B74-1EDD-5515-301C3AA911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DEE85-6628-3439-127C-1DD44C5C91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9326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751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715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760AD-D0E9-E9D7-99E8-ACB7E7B23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76A244-3BE1-B10B-2DC4-6E7F4D68BB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B57F06-F862-3171-C1E6-B64C220159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8976A-7029-429E-DB89-BB2BE3A3D4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938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30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303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3205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6978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944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DDA40-AA92-0F12-9DFA-4944F9BF1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B4FEB5-85DC-2581-4F1D-3606FD7B9F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64360E-FFC3-1A9B-EA39-C3E57F583F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369C6-085C-355D-450D-3DBB61623D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0861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898D-7982-C746-BEFB-06F2FF9B337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3818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634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9E22A-8090-0F71-8D4B-6F9E9F61F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240C1-F63E-9E19-C213-64F9D6BD0A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5C75BC-2045-6D35-D167-3F38BAFA6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6855-B310-4D59-A6EF-DDDCAB8AA6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95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D0241-3F91-89F2-9C95-3322CBD17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99090D-183A-1DF6-02F4-BB13D7F94A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A3FF62-6871-04BE-B3E1-858BBB233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A1100-0C49-D464-1BF0-CFCB3E317E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7226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5A87F1-B629-964E-9DDE-93FFA602BE20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103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5A87F1-B629-964E-9DDE-93FFA602BE20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458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717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3BEA25-0EAF-0A4E-989D-D851EA27BC4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09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563ED-0FF4-5ED3-809E-50E56AA20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7E88B5-5BD5-D669-C39B-186B6C342E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1CE271-B90F-F84E-B351-8594EFE00E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73E9D-FF25-9D75-938D-82C7F1D783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582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79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543B2-78D7-89B0-3D56-2B09B2ED7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9FDDF6-FB36-78F0-D915-3F9B16F3C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86AC8E-E0D5-CB6A-E28D-C03B3A92AB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43197-7BF0-F3B2-7359-6E2EA4D560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14650-A258-4943-A531-18790AE151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34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67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59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64AF-98A9-EF46-A8D2-11CAF9D00C4B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30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1E46-15DE-754F-B80A-17ECDB2BC6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C2FB45-1E44-9940-B31E-86540224C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86620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F52B4-8DAB-0947-8872-CF5EE24C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FF724-A702-254F-9543-D26A58CFFE8C}" type="datetime1">
              <a:rPr lang="en-US"/>
              <a:t>3/29/25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AD352-EBB6-4F4B-98C0-C96A8A451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552EE-5242-0D46-8921-53F09838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09465F-AC1C-B84E-84F1-0A4E0EF22297}"/>
              </a:ext>
            </a:extLst>
          </p:cNvPr>
          <p:cNvSpPr/>
          <p:nvPr userDrawn="1"/>
        </p:nvSpPr>
        <p:spPr>
          <a:xfrm>
            <a:off x="983165" y="3531759"/>
            <a:ext cx="3657600" cy="132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95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559CC-F0D2-8849-82CB-D02D0606B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E27A91-7C39-D74D-8457-0175E5A85D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93A64-B458-0246-86FB-FE6329CF2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75210"/>
            <a:ext cx="3932237" cy="3493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59D4E-C40D-0049-AB00-F6D1A3FA9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EC9A2-5814-CA43-9A1B-7D8DAE3EBB4E}" type="datetime1">
              <a:rPr lang="en-US"/>
              <a:t>3/29/25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05D985-14AE-6A42-84B2-C6E57911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228242-437B-0142-AE9F-4925FD184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184530-3BB7-5F4D-88BE-10B03CE76762}"/>
              </a:ext>
            </a:extLst>
          </p:cNvPr>
          <p:cNvSpPr/>
          <p:nvPr userDrawn="1"/>
        </p:nvSpPr>
        <p:spPr>
          <a:xfrm>
            <a:off x="967623" y="2057400"/>
            <a:ext cx="1838283" cy="121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49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B813-2EC6-E44B-B69E-3E5A9688C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6F8E5-5009-984F-9F8C-1233189A638C}" type="datetime1">
              <a:rPr lang="en-US"/>
              <a:t>3/29/25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532E1-A409-DB4B-9FF4-CA0E5C78D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28EFC-ADFE-5F41-821A-4E26A1F5B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36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8E1D-10AC-934F-A5DE-9F223D32F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EF4F1-2CF9-7A4D-AC60-BD4798737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C6485-11FE-004B-8476-33331F898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fld id="{4FE5AAEA-63B1-9D45-93D3-B39EDAA0F3EA}" type="datetime1">
              <a:rPr lang="en-US"/>
              <a:t>3/29/25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1989A-D59B-6849-A129-23C068F38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endParaRPr lang="en-US">
              <a:solidFill>
                <a:schemeClr val="tx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DFAA0-D718-A945-B3EE-8C8555807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fld id="{6E717072-7A1F-4241-92F5-AC5E463259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9DDA00-3B6A-7949-B999-78BDA0896C69}"/>
              </a:ext>
            </a:extLst>
          </p:cNvPr>
          <p:cNvSpPr/>
          <p:nvPr userDrawn="1"/>
        </p:nvSpPr>
        <p:spPr>
          <a:xfrm>
            <a:off x="970548" y="1413710"/>
            <a:ext cx="3657600" cy="132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51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E270-C0F9-824A-B771-C57927F39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3567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BE15F-7204-7943-B1CA-8B9993719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B813-2EC6-E44B-B69E-3E5A9688C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C03CC-135B-2B43-9F3E-AE6C40BFA17F}" type="datetime1">
              <a:rPr lang="en-US"/>
              <a:t>3/29/25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532E1-A409-DB4B-9FF4-CA0E5C78D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28EFC-ADFE-5F41-821A-4E26A1F5B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BAF44B-4A91-064E-96C8-E0F6E33F2967}"/>
              </a:ext>
            </a:extLst>
          </p:cNvPr>
          <p:cNvSpPr/>
          <p:nvPr userDrawn="1"/>
        </p:nvSpPr>
        <p:spPr>
          <a:xfrm>
            <a:off x="909419" y="4211253"/>
            <a:ext cx="3657600" cy="132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95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E270-C0F9-824A-B771-C57927F39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3567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B813-2EC6-E44B-B69E-3E5A9688C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CFD12-360E-604F-AB0E-747F3621CF26}" type="datetime1">
              <a:rPr lang="en-US"/>
              <a:t>3/29/25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532E1-A409-DB4B-9FF4-CA0E5C78D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28EFC-ADFE-5F41-821A-4E26A1F5B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67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C2627-00EE-E846-82EA-08D9779C7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ED755-BD84-024D-900C-66D9F4C44C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D6C12-48EE-8347-9366-529436C5F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24825-6C10-D640-93E8-F1ECE72B9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ADCD7-DCB9-AF47-B2FD-79B084B84B42}" type="datetime1">
              <a:rPr lang="en-US"/>
              <a:t>3/29/25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22E151-74EF-BE40-9E76-BB8ECC0CF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5686E-F19C-CC4F-A121-B53811F67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863B62-13F3-AD4A-8D5F-B31C56092433}"/>
              </a:ext>
            </a:extLst>
          </p:cNvPr>
          <p:cNvSpPr/>
          <p:nvPr userDrawn="1"/>
        </p:nvSpPr>
        <p:spPr>
          <a:xfrm>
            <a:off x="970548" y="1413710"/>
            <a:ext cx="3657600" cy="132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81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EA8AA-BD46-5540-B219-936917845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959091-3F70-B241-B96A-290976049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26FAF-768D-0C46-A84A-5B3126422E1D}" type="datetime1">
              <a:rPr lang="en-US"/>
              <a:t>3/29/25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58D057-ECF8-5441-872E-1600C1AB2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6DA8E1-5738-AD47-8405-DFA65CF5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387164-4501-A947-8058-7E5FF857D7C7}"/>
              </a:ext>
            </a:extLst>
          </p:cNvPr>
          <p:cNvSpPr/>
          <p:nvPr userDrawn="1"/>
        </p:nvSpPr>
        <p:spPr>
          <a:xfrm>
            <a:off x="970547" y="1413710"/>
            <a:ext cx="3657600" cy="132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21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 with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EA8AA-BD46-5540-B219-936917845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959091-3F70-B241-B96A-290976049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2B3B1-110D-6544-8E4F-BCFFCAC18326}" type="datetime1">
              <a:rPr lang="en-US"/>
              <a:t>3/29/25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58D057-ECF8-5441-872E-1600C1AB2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6DA8E1-5738-AD47-8405-DFA65CF5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387164-4501-A947-8058-7E5FF857D7C7}"/>
              </a:ext>
            </a:extLst>
          </p:cNvPr>
          <p:cNvSpPr/>
          <p:nvPr userDrawn="1"/>
        </p:nvSpPr>
        <p:spPr>
          <a:xfrm>
            <a:off x="970547" y="1413710"/>
            <a:ext cx="3657600" cy="132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89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9AD6B2-DC33-4B49-8008-16E07AA48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F3E65-92ED-6C44-BC83-581572031B91}" type="datetime1">
              <a:rPr lang="en-US"/>
              <a:t>3/29/25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8F85AF-6260-064C-8692-5D875ED3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A90CC-E4FD-EE4F-ADFC-E32F930C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94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2BB2D-419A-404D-85F7-F88C25D9C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EDB45-2C30-6648-AD83-92497E4A3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8B8508-849E-6F47-B451-0EC02C135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75210"/>
            <a:ext cx="3932237" cy="3493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7A3058-FF34-1748-9ABE-876764EB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E012F-9EC0-0A42-B23D-D6AC6B4E8EC6}" type="datetime1">
              <a:rPr lang="en-US"/>
              <a:t>3/29/25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1977CE-5833-404F-8714-EE4C4310E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BC67E-9589-D745-A49F-BB0A0E149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5CC888-6FA9-4946-999A-A5633496DF10}"/>
              </a:ext>
            </a:extLst>
          </p:cNvPr>
          <p:cNvSpPr/>
          <p:nvPr userDrawn="1"/>
        </p:nvSpPr>
        <p:spPr>
          <a:xfrm>
            <a:off x="967623" y="2057400"/>
            <a:ext cx="1838283" cy="121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21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B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9EFDA6-6653-0647-8085-DB30E8D4F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E42AD-35F6-4C4E-8A72-5A8D2DDD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3E871-7690-BB49-9BF5-9A0A7A720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fld id="{D6953F41-C143-F647-8CA4-EE67062CD987}" type="datetime1">
              <a:rPr lang="en-US"/>
              <a:t>3/29/25</a:t>
            </a:fld>
            <a:endParaRPr lang="en-US">
              <a:solidFill>
                <a:schemeClr val="tx1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A9446-EABD-CA46-A400-59F64FAD89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97BF7-41F6-294F-B777-CBE5C1689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fld id="{6E717072-7A1F-4241-92F5-AC5E463259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0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0" r:id="rId4"/>
    <p:sldLayoutId id="2147483663" r:id="rId5"/>
    <p:sldLayoutId id="2147483665" r:id="rId6"/>
    <p:sldLayoutId id="2147483671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bg1">
              <a:lumMod val="95000"/>
            </a:schemeClr>
          </a:solidFill>
          <a:latin typeface="Raleway" panose="020B00030301010600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Wingdings" pitchFamily="2" charset="2"/>
        <a:buChar char="§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lflegal.com/2025/02/16-state-deia-memo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LF@LFLegal.com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931B10-AE3E-92F6-C8F3-737911078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2487"/>
            <a:ext cx="10515600" cy="22893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i="0" dirty="0">
                <a:effectLst/>
              </a:rPr>
              <a:t>Accessibility is a Civil Right</a:t>
            </a:r>
            <a:br>
              <a:rPr lang="en-US" sz="6000" i="0" dirty="0">
                <a:effectLst/>
              </a:rPr>
            </a:br>
            <a:r>
              <a:rPr lang="en-US" sz="6000" i="0" dirty="0">
                <a:effectLst/>
              </a:rPr>
              <a:t>  </a:t>
            </a:r>
            <a:r>
              <a:rPr lang="en-US" sz="4900" i="0" dirty="0">
                <a:solidFill>
                  <a:schemeClr val="accent2"/>
                </a:solidFill>
                <a:effectLst/>
              </a:rPr>
              <a:t>The CSUN 40</a:t>
            </a:r>
            <a:r>
              <a:rPr lang="en-US" sz="4900" i="0" baseline="30000" dirty="0">
                <a:solidFill>
                  <a:schemeClr val="accent2"/>
                </a:solidFill>
                <a:effectLst/>
              </a:rPr>
              <a:t>th</a:t>
            </a:r>
            <a:r>
              <a:rPr lang="en-US" sz="4900" i="0" dirty="0">
                <a:solidFill>
                  <a:schemeClr val="accent2"/>
                </a:solidFill>
                <a:effectLst/>
              </a:rPr>
              <a:t> anniversary </a:t>
            </a:r>
            <a:br>
              <a:rPr lang="en-US" sz="4900" i="0" dirty="0">
                <a:solidFill>
                  <a:schemeClr val="accent2"/>
                </a:solidFill>
                <a:effectLst/>
              </a:rPr>
            </a:br>
            <a:r>
              <a:rPr lang="en-US" sz="4900" i="0" dirty="0">
                <a:effectLst/>
              </a:rPr>
              <a:t>U.S. Digital Accessibility Legal Update</a:t>
            </a:r>
            <a:endParaRPr lang="en-US" sz="4900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E49B76D-A37D-EFE1-D379-40082E616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FA8F0A-2805-3246-A240-42F56E21E81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1" y="3886200"/>
            <a:ext cx="12192001" cy="239553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/>
              <a:t>Lainey Feingold | LFLegal.com | LinkedIn | BlueSky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/>
              <a:t>March 13, 2025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2"/>
                </a:solidFill>
              </a:rPr>
              <a:t>**No legal advice in this talk**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7623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94D3F-7508-6DE7-6345-643C417FA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69F5E-75A0-F52A-CF1B-738AED341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5673"/>
            <a:ext cx="12192000" cy="2852737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What</a:t>
            </a:r>
            <a:r>
              <a:rPr lang="en-US"/>
              <a:t> is the Digital Accessibility Legal Framework </a:t>
            </a:r>
            <a:r>
              <a:rPr lang="en-US">
                <a:solidFill>
                  <a:schemeClr val="accent2"/>
                </a:solidFill>
              </a:rPr>
              <a:t>in the US?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041614-E677-ED48-8988-EAB497C58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57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A16B70-A419-3D09-CE4D-63C670474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320675"/>
            <a:ext cx="11963400" cy="1325563"/>
          </a:xfrm>
        </p:spPr>
        <p:txBody>
          <a:bodyPr anchor="ctr">
            <a:normAutofit/>
          </a:bodyPr>
          <a:lstStyle/>
          <a:p>
            <a:r>
              <a:rPr lang="en-US"/>
              <a:t>Digital A11y Legal  Framework Components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518162-1D93-7254-F3D4-3E41C3FC46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2700"/>
          </a:p>
          <a:p>
            <a:r>
              <a:rPr lang="en-US" sz="2700"/>
              <a:t>Federal laws</a:t>
            </a:r>
          </a:p>
          <a:p>
            <a:r>
              <a:rPr lang="en-US" sz="2700"/>
              <a:t>Federal regulations based on federal laws</a:t>
            </a:r>
          </a:p>
          <a:p>
            <a:r>
              <a:rPr lang="en-US" sz="2700"/>
              <a:t>Federal agency policy statements</a:t>
            </a:r>
          </a:p>
          <a:p>
            <a:r>
              <a:rPr lang="en-US" sz="2700"/>
              <a:t>State and local laws and regulations </a:t>
            </a:r>
          </a:p>
          <a:p>
            <a:r>
              <a:rPr lang="en-US" sz="2700"/>
              <a:t>Global laws impacting US businesses</a:t>
            </a:r>
          </a:p>
          <a:p>
            <a:r>
              <a:rPr lang="en-US" sz="2700" b="1">
                <a:solidFill>
                  <a:schemeClr val="accent2"/>
                </a:solidFill>
              </a:rPr>
              <a:t>Implementation + Enforcement </a:t>
            </a:r>
          </a:p>
          <a:p>
            <a:endParaRPr lang="en-US" sz="2700"/>
          </a:p>
        </p:txBody>
      </p:sp>
      <p:pic>
        <p:nvPicPr>
          <p:cNvPr id="1026" name="Picture 2" descr="Reduction gears: Types and features - Orbray MAGAZINE - Orbray Co., Ltd.">
            <a:extLst>
              <a:ext uri="{FF2B5EF4-FFF2-40B4-BE49-F238E27FC236}">
                <a16:creationId xmlns:a16="http://schemas.microsoft.com/office/drawing/2014/main" id="{3354F6BA-4C71-A79C-FB5A-5338AC58A7E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 r="13203" b="-3"/>
          <a:stretch/>
        </p:blipFill>
        <p:spPr bwMode="auto">
          <a:xfrm>
            <a:off x="6172200" y="1825625"/>
            <a:ext cx="5181600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917C7C-3C39-DCA4-C5C5-5B6DD07D0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6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78C69-FC4E-410B-50B1-BF4B34B4A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B46E61-07E0-5E19-394B-BCEC59824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Framework Part 1</a:t>
            </a:r>
            <a:r>
              <a:rPr lang="en-US"/>
              <a:t> </a:t>
            </a:r>
            <a:br>
              <a:rPr lang="en-US"/>
            </a:br>
            <a:r>
              <a:rPr lang="en-US"/>
              <a:t>US Federal Laws, Regulations, Agency Actions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64F036-1AE6-6441-930B-2A69E95D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53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B76CE-BFA5-3B41-8973-2874A8038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Existing federal laws + regulations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E4E9B-77B2-BD43-B6CF-F93F406716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384800" cy="5030787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ADA (since 1990) </a:t>
            </a:r>
          </a:p>
          <a:p>
            <a:pPr lvl="1"/>
            <a:r>
              <a:rPr lang="en-US"/>
              <a:t>Anti-discrimination</a:t>
            </a:r>
          </a:p>
          <a:p>
            <a:pPr lvl="1"/>
            <a:r>
              <a:rPr lang="en-US"/>
              <a:t>Effective communication (aux aids + services)</a:t>
            </a:r>
          </a:p>
          <a:p>
            <a:pPr lvl="1"/>
            <a:r>
              <a:rPr lang="en-US"/>
              <a:t>Digital since </a:t>
            </a:r>
            <a:r>
              <a:rPr lang="en-US" b="1">
                <a:solidFill>
                  <a:schemeClr val="accent2"/>
                </a:solidFill>
              </a:rPr>
              <a:t>1996</a:t>
            </a:r>
          </a:p>
          <a:p>
            <a:pPr lvl="1"/>
            <a:r>
              <a:rPr lang="en-US"/>
              <a:t>2024 web + mobile rule</a:t>
            </a:r>
          </a:p>
          <a:p>
            <a:r>
              <a:rPr lang="en-US"/>
              <a:t>Section 504 | 508 </a:t>
            </a:r>
          </a:p>
          <a:p>
            <a:r>
              <a:rPr lang="en-US"/>
              <a:t>CVAA + FCC regulations</a:t>
            </a:r>
          </a:p>
          <a:p>
            <a:r>
              <a:rPr lang="en-US"/>
              <a:t>Air Carriers Access Act</a:t>
            </a:r>
          </a:p>
          <a:p>
            <a:r>
              <a:rPr lang="en-US"/>
              <a:t>ACA section 1557</a:t>
            </a:r>
          </a:p>
          <a:p>
            <a:r>
              <a:rPr lang="en-US"/>
              <a:t>Laws not related to disability rights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457200" lvl="1" indent="0">
              <a:buNone/>
            </a:pPr>
            <a:endParaRPr lang="en-US" sz="3200"/>
          </a:p>
          <a:p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7A838C-C997-9B47-9125-042E4DFF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13</a:t>
            </a:fld>
            <a:endParaRPr lang="en-US"/>
          </a:p>
        </p:txBody>
      </p:sp>
      <p:pic>
        <p:nvPicPr>
          <p:cNvPr id="1028" name="Picture 4" descr="map of federal circuit courts in the United States. 12 circuits shown in different colors">
            <a:extLst>
              <a:ext uri="{FF2B5EF4-FFF2-40B4-BE49-F238E27FC236}">
                <a16:creationId xmlns:a16="http://schemas.microsoft.com/office/drawing/2014/main" id="{6CE889CA-E396-E54F-BE15-F80D247F24E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729" y="1825625"/>
            <a:ext cx="438054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5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982D2-9C59-D828-0FE8-BAB05CDD5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5F632-448B-F716-D16F-2C3F0FAB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200"/>
              <a:t>New: </a:t>
            </a:r>
            <a:r>
              <a:rPr lang="en-US" sz="4200">
                <a:solidFill>
                  <a:schemeClr val="accent2"/>
                </a:solidFill>
              </a:rPr>
              <a:t>ADA web + mobile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DED98-B37D-8230-FFFF-17DD4C1968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95850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State and Local Government </a:t>
            </a:r>
            <a:r>
              <a:rPr lang="en-US">
                <a:solidFill>
                  <a:schemeClr val="accent2"/>
                </a:solidFill>
              </a:rPr>
              <a:t>only</a:t>
            </a:r>
          </a:p>
          <a:p>
            <a:r>
              <a:rPr lang="en-US"/>
              <a:t>WCAG 2.1 AA</a:t>
            </a:r>
          </a:p>
          <a:p>
            <a:r>
              <a:rPr lang="en-US"/>
              <a:t>Time frame</a:t>
            </a:r>
          </a:p>
          <a:p>
            <a:pPr lvl="1"/>
            <a:r>
              <a:rPr lang="en-US"/>
              <a:t>But ADA not suspended!</a:t>
            </a:r>
          </a:p>
          <a:p>
            <a:pPr lvl="1"/>
            <a:r>
              <a:rPr lang="en-US"/>
              <a:t>New Louisiana case (LFLegal)</a:t>
            </a:r>
          </a:p>
          <a:p>
            <a:r>
              <a:rPr lang="en-US">
                <a:solidFill>
                  <a:schemeClr val="accent2"/>
                </a:solidFill>
              </a:rPr>
              <a:t>Fact Sheet: </a:t>
            </a:r>
            <a:r>
              <a:rPr lang="en-US"/>
              <a:t>New Rule on the Accessibility of Web Content and Mobile Apps</a:t>
            </a:r>
          </a:p>
          <a:p>
            <a:r>
              <a:rPr lang="en-US">
                <a:solidFill>
                  <a:schemeClr val="accent2"/>
                </a:solidFill>
              </a:rPr>
              <a:t>Video</a:t>
            </a:r>
            <a:r>
              <a:rPr lang="en-US"/>
              <a:t>: ada.gov/title-ii-web-rule/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C927D5-0222-437D-F43F-BEC90CEC7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14</a:t>
            </a:fld>
            <a:endParaRPr lang="en-US"/>
          </a:p>
        </p:txBody>
      </p:sp>
      <p:pic>
        <p:nvPicPr>
          <p:cNvPr id="10" name="Content Placeholder 9" descr="bulding at a Florida state university">
            <a:extLst>
              <a:ext uri="{FF2B5EF4-FFF2-40B4-BE49-F238E27FC236}">
                <a16:creationId xmlns:a16="http://schemas.microsoft.com/office/drawing/2014/main" id="{987C9F66-7DD9-1010-C5B2-22F408A30F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15953" y="2079812"/>
            <a:ext cx="4034118" cy="3065929"/>
          </a:xfrm>
        </p:spPr>
      </p:pic>
      <p:pic>
        <p:nvPicPr>
          <p:cNvPr id="3078" name="Picture 6" descr="Berkeley California Public Library ">
            <a:extLst>
              <a:ext uri="{FF2B5EF4-FFF2-40B4-BE49-F238E27FC236}">
                <a16:creationId xmlns:a16="http://schemas.microsoft.com/office/drawing/2014/main" id="{6C1A133D-92BB-9B76-0677-5766FAEB0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71" y="4113212"/>
            <a:ext cx="403411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ounty jail building in Mississippi">
            <a:extLst>
              <a:ext uri="{FF2B5EF4-FFF2-40B4-BE49-F238E27FC236}">
                <a16:creationId xmlns:a16="http://schemas.microsoft.com/office/drawing/2014/main" id="{6612A061-B24D-8AD9-D90F-B4DE6210F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0" y="1419692"/>
            <a:ext cx="3251200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erson riding a power wheelchair in a local park">
            <a:extLst>
              <a:ext uri="{FF2B5EF4-FFF2-40B4-BE49-F238E27FC236}">
                <a16:creationId xmlns:a16="http://schemas.microsoft.com/office/drawing/2014/main" id="{7FAB03F8-1DE3-823E-C0DA-9B69E430B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970" y="4543051"/>
            <a:ext cx="3251200" cy="217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8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EE3B3-4A82-CBF1-537F-3B6303C7B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D04CF763-27C3-3A1B-43AA-4835C9D55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What’s the risk</a:t>
            </a:r>
            <a:r>
              <a:rPr lang="en-US"/>
              <a:t> to existing Federal laws + regs 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4E89B8DE-B862-9141-1342-62D2B77C3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811254" cy="4486275"/>
          </a:xfrm>
        </p:spPr>
        <p:txBody>
          <a:bodyPr>
            <a:normAutofit lnSpcReduction="10000"/>
          </a:bodyPr>
          <a:lstStyle/>
          <a:p>
            <a:r>
              <a:rPr lang="en-US"/>
              <a:t>Will ADA change?</a:t>
            </a:r>
          </a:p>
          <a:p>
            <a:r>
              <a:rPr lang="en-US"/>
              <a:t>Will ADA regulations change?</a:t>
            </a:r>
          </a:p>
          <a:p>
            <a:pPr lvl="1"/>
            <a:r>
              <a:rPr lang="en-US"/>
              <a:t>EPA as model?</a:t>
            </a:r>
          </a:p>
          <a:p>
            <a:r>
              <a:rPr lang="en-US"/>
              <a:t>Can private lawsuits </a:t>
            </a:r>
            <a:r>
              <a:rPr lang="en-US" b="1" i="1">
                <a:solidFill>
                  <a:schemeClr val="accent2"/>
                </a:solidFill>
              </a:rPr>
              <a:t>challenge</a:t>
            </a:r>
            <a:r>
              <a:rPr lang="en-US"/>
              <a:t> laws + regs</a:t>
            </a:r>
          </a:p>
          <a:p>
            <a:pPr lvl="1"/>
            <a:r>
              <a:rPr lang="en-US"/>
              <a:t> Yes: 504 challenge (DREDF)</a:t>
            </a:r>
          </a:p>
          <a:p>
            <a:r>
              <a:rPr lang="en-US"/>
              <a:t>What can judges do?</a:t>
            </a:r>
          </a:p>
          <a:p>
            <a:pPr lvl="1"/>
            <a:r>
              <a:rPr lang="en-US"/>
              <a:t>Chip away | take away rights</a:t>
            </a:r>
          </a:p>
          <a:p>
            <a:r>
              <a:rPr lang="en-US"/>
              <a:t>What can Congress do?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170" name="Picture 2" descr="Scrabble tiles reading &quot;RISK&quot;">
            <a:extLst>
              <a:ext uri="{FF2B5EF4-FFF2-40B4-BE49-F238E27FC236}">
                <a16:creationId xmlns:a16="http://schemas.microsoft.com/office/drawing/2014/main" id="{D88A3010-5A6F-FF47-B482-E14254F2031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27" y="1983012"/>
            <a:ext cx="5181600" cy="390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7F94E0-A08B-42FC-D5D6-788E0A8BD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2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495AB-884D-AC40-20F6-B721AECF0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044" y="376519"/>
            <a:ext cx="10364755" cy="1085569"/>
          </a:xfrm>
        </p:spPr>
        <p:txBody>
          <a:bodyPr>
            <a:normAutofit/>
          </a:bodyPr>
          <a:lstStyle/>
          <a:p>
            <a:r>
              <a:rPr lang="en-US"/>
              <a:t>Executive 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87BFB-718B-B2FB-7564-1C909B313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9259" y="1835897"/>
            <a:ext cx="5450542" cy="4351338"/>
          </a:xfrm>
        </p:spPr>
        <p:txBody>
          <a:bodyPr>
            <a:normAutofit fontScale="25000" lnSpcReduction="20000"/>
          </a:bodyPr>
          <a:lstStyle/>
          <a:p>
            <a:endParaRPr lang="en-US" sz="12800"/>
          </a:p>
          <a:p>
            <a:r>
              <a:rPr lang="en-US" sz="12800"/>
              <a:t>DEI Executive Orders (Eve Hill articles on LFLegal)</a:t>
            </a:r>
          </a:p>
          <a:p>
            <a:r>
              <a:rPr lang="en-US" sz="12800"/>
              <a:t>Slight back-track on DEI</a:t>
            </a:r>
            <a:r>
              <a:rPr lang="en-US" sz="16000" b="1">
                <a:solidFill>
                  <a:schemeClr val="accent2"/>
                </a:solidFill>
              </a:rPr>
              <a:t>A</a:t>
            </a:r>
          </a:p>
          <a:p>
            <a:r>
              <a:rPr lang="en-US" sz="12800" dirty="0"/>
              <a:t>OPM Feb 5 memo</a:t>
            </a:r>
          </a:p>
          <a:p>
            <a:r>
              <a:rPr lang="en-US" sz="12800"/>
              <a:t>LFLegal: bit.ly/OPMa11y</a:t>
            </a:r>
          </a:p>
          <a:p>
            <a:endParaRPr lang="en-US" sz="12800"/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223DA-030E-B7CE-DE4B-E57200ED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4"/>
            <a:ext cx="5809129" cy="465585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9600"/>
          </a:p>
          <a:p>
            <a:pPr marL="0" indent="0">
              <a:buNone/>
            </a:pPr>
            <a:r>
              <a:rPr lang="en-US" sz="9600"/>
              <a:t>…Agencies </a:t>
            </a:r>
            <a:r>
              <a:rPr lang="en-US" sz="9600">
                <a:solidFill>
                  <a:schemeClr val="accent2"/>
                </a:solidFill>
              </a:rPr>
              <a:t>should not terminate or prohibit accessibility or disability-related accommodations</a:t>
            </a:r>
            <a:r>
              <a:rPr lang="en-US" sz="9600"/>
              <a:t>, assistance, or other programs that are required by those or related laws. </a:t>
            </a:r>
          </a:p>
          <a:p>
            <a:pPr marL="0" indent="0">
              <a:buNone/>
            </a:pPr>
            <a:endParaRPr lang="en-US" sz="9600"/>
          </a:p>
          <a:p>
            <a:pPr marL="0" indent="0">
              <a:buNone/>
            </a:pPr>
            <a:r>
              <a:rPr lang="en-US" sz="9600"/>
              <a:t>In executing reduction-in-force actions regarding employees in DEIA offices, </a:t>
            </a:r>
            <a:r>
              <a:rPr lang="en-US" sz="9600">
                <a:solidFill>
                  <a:schemeClr val="accent2"/>
                </a:solidFill>
              </a:rPr>
              <a:t>agencies should therefore retain the minimum number of employees necessary to ensure agency compliance</a:t>
            </a:r>
            <a:r>
              <a:rPr lang="en-US" sz="9600"/>
              <a:t> with applicable disability and accessibility laws, including those requiring the collection, maintenance, and reporting of disability information.</a:t>
            </a:r>
          </a:p>
          <a:p>
            <a:pPr marL="0" indent="0">
              <a:buNone/>
            </a:pPr>
            <a:endParaRPr lang="en-US" sz="9600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E603DD-EEAF-A2FA-7A86-D0158AD9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2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4746920-82AD-90A2-1AED-D6D661303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232"/>
            <a:ext cx="10515600" cy="1325563"/>
          </a:xfrm>
        </p:spPr>
        <p:txBody>
          <a:bodyPr/>
          <a:lstStyle/>
          <a:p>
            <a:r>
              <a:rPr lang="en-US"/>
              <a:t>Will there be new laws + regs?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D2C9A-FB61-0E44-BF8E-72C0CC4C96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Websites and Software Apps Law (fed)</a:t>
            </a:r>
          </a:p>
          <a:p>
            <a:r>
              <a:rPr lang="en-US" dirty="0"/>
              <a:t>Communications, Video, and Technology Accessibility Act (CVTA)</a:t>
            </a:r>
          </a:p>
          <a:p>
            <a:r>
              <a:rPr lang="en-US" dirty="0"/>
              <a:t>Section 508 Refresh Act (2024)</a:t>
            </a:r>
          </a:p>
          <a:p>
            <a:r>
              <a:rPr lang="en-US" strike="dblStrike" dirty="0"/>
              <a:t>CA Bill AB 1757</a:t>
            </a:r>
          </a:p>
          <a:p>
            <a:r>
              <a:rPr lang="en-US" strike="dblStrike" dirty="0"/>
              <a:t>Self service transaction terminals (kiosks)</a:t>
            </a:r>
          </a:p>
          <a:p>
            <a:r>
              <a:rPr lang="en-US" strike="dblStrike" dirty="0"/>
              <a:t>EV charging stations</a:t>
            </a:r>
          </a:p>
          <a:p>
            <a:r>
              <a:rPr lang="en-US" strike="dblStrike" dirty="0"/>
              <a:t>Dept. of Education update</a:t>
            </a:r>
          </a:p>
          <a:p>
            <a:pPr marL="0" indent="0">
              <a:buNone/>
            </a:pPr>
            <a:endParaRPr lang="en-US" strike="dblStrike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trike="dblStrike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878E2-803C-884D-8277-FF87AC61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AD0917-9891-AFD9-A279-9049E731FC60}"/>
              </a:ext>
            </a:extLst>
          </p:cNvPr>
          <p:cNvSpPr txBox="1"/>
          <p:nvPr/>
        </p:nvSpPr>
        <p:spPr>
          <a:xfrm>
            <a:off x="1818728" y="1459230"/>
            <a:ext cx="2265364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13314" name="Picture 2" descr="Gloomy clouded sky. Dark, ominous clouds loom over a vast, quiet landscape, hinting at an approaching storm.&#13;&#10;">
            <a:extLst>
              <a:ext uri="{FF2B5EF4-FFF2-40B4-BE49-F238E27FC236}">
                <a16:creationId xmlns:a16="http://schemas.microsoft.com/office/drawing/2014/main" id="{7441BEDB-9B74-9787-8CD9-D8E8BDB34D0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73179"/>
            <a:ext cx="5181600" cy="367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28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48D05-8F85-4812-9724-4CBB3F041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8BFB6-5390-E04A-28A5-A08207A54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61" y="136525"/>
            <a:ext cx="12059478" cy="1325563"/>
          </a:xfrm>
        </p:spPr>
        <p:txBody>
          <a:bodyPr anchor="ctr">
            <a:normAutofit/>
          </a:bodyPr>
          <a:lstStyle/>
          <a:p>
            <a:r>
              <a:rPr lang="en-US" sz="4200" dirty="0">
                <a:solidFill>
                  <a:schemeClr val="bg1"/>
                </a:solidFill>
              </a:rPr>
              <a:t>Where’s the </a:t>
            </a:r>
            <a:r>
              <a:rPr lang="en-US" sz="4200" dirty="0">
                <a:solidFill>
                  <a:schemeClr val="accent2"/>
                </a:solidFill>
              </a:rPr>
              <a:t>power to protect </a:t>
            </a:r>
            <a:r>
              <a:rPr lang="en-US" sz="4200" dirty="0"/>
              <a:t>fed’l laws + regs</a:t>
            </a:r>
          </a:p>
        </p:txBody>
      </p:sp>
      <p:pic>
        <p:nvPicPr>
          <p:cNvPr id="6" name="Picture 2" descr="multi-ingredient cookies with sign reading &quot;Bake Accessibility into Your Organization">
            <a:extLst>
              <a:ext uri="{FF2B5EF4-FFF2-40B4-BE49-F238E27FC236}">
                <a16:creationId xmlns:a16="http://schemas.microsoft.com/office/drawing/2014/main" id="{2804620D-267D-F3CF-41BA-18D312507BA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r="-3" b="-3"/>
          <a:stretch/>
        </p:blipFill>
        <p:spPr bwMode="auto">
          <a:xfrm>
            <a:off x="838200" y="1825625"/>
            <a:ext cx="5181600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15E8E-0F49-00C9-1863-27EA88AE4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6019800" cy="45307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Disability / civil rights lawyers challenging trump </a:t>
            </a:r>
            <a:r>
              <a:rPr lang="en-US" b="1" dirty="0">
                <a:solidFill>
                  <a:schemeClr val="accent2"/>
                </a:solidFill>
              </a:rPr>
              <a:t>+ Winning!</a:t>
            </a:r>
          </a:p>
          <a:p>
            <a:pPr lvl="1"/>
            <a:r>
              <a:rPr lang="en-US"/>
              <a:t>Track the lawsuits</a:t>
            </a:r>
          </a:p>
          <a:p>
            <a:r>
              <a:rPr lang="en-US" dirty="0"/>
              <a:t>Protecting laws in court</a:t>
            </a:r>
          </a:p>
          <a:p>
            <a:r>
              <a:rPr lang="en-US" dirty="0"/>
              <a:t>Staying the accessibility course</a:t>
            </a:r>
          </a:p>
          <a:p>
            <a:r>
              <a:rPr lang="en-US" dirty="0"/>
              <a:t>Bi-partisan support for ADA (?)</a:t>
            </a:r>
          </a:p>
          <a:p>
            <a:r>
              <a:rPr lang="en-US" dirty="0"/>
              <a:t>Complex process for rule change</a:t>
            </a:r>
          </a:p>
          <a:p>
            <a:r>
              <a:rPr lang="en-US" dirty="0"/>
              <a:t>Fair judges + Blue State AGs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D00047-7BEF-51AE-6605-9848835D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34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49E3B-E3FF-6223-627B-D983E2F39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>
            <a:extLst>
              <a:ext uri="{FF2B5EF4-FFF2-40B4-BE49-F238E27FC236}">
                <a16:creationId xmlns:a16="http://schemas.microsoft.com/office/drawing/2014/main" id="{BFC63D17-8692-E87F-D768-A6D1305B1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36525"/>
            <a:ext cx="10515600" cy="1325563"/>
          </a:xfrm>
        </p:spPr>
        <p:txBody>
          <a:bodyPr/>
          <a:lstStyle/>
          <a:p>
            <a:r>
              <a:rPr lang="en-US"/>
              <a:t>Power of states to push back against federal lawlessness</a:t>
            </a:r>
          </a:p>
        </p:txBody>
      </p:sp>
      <p:sp>
        <p:nvSpPr>
          <p:cNvPr id="2057" name="Content Placeholder 2">
            <a:extLst>
              <a:ext uri="{FF2B5EF4-FFF2-40B4-BE49-F238E27FC236}">
                <a16:creationId xmlns:a16="http://schemas.microsoft.com/office/drawing/2014/main" id="{6A09B7AE-0D27-B8F3-E6EE-9C718690F0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fontScale="92500"/>
          </a:bodyPr>
          <a:lstStyle/>
          <a:p>
            <a:endParaRPr lang="en-US"/>
          </a:p>
          <a:p>
            <a:endParaRPr lang="en-US"/>
          </a:p>
          <a:p>
            <a:r>
              <a:rPr lang="en-US"/>
              <a:t>Feb 13 State AG Guidance! </a:t>
            </a:r>
          </a:p>
          <a:p>
            <a:r>
              <a:rPr lang="en-US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bit.ly/DEIATruth</a:t>
            </a:r>
            <a:r>
              <a:rPr lang="en-US"/>
              <a:t>:  (LFLegal article about state DEI Guidance)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7A4A7-B03F-00E3-E890-B04822E6C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B6FB01-3601-342F-B96D-4E7EC33AD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3651" y="1580012"/>
            <a:ext cx="5849471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0" i="0">
                <a:effectLst/>
                <a:latin typeface="Lato" panose="020F0502020204030203" pitchFamily="34" charset="0"/>
              </a:rPr>
              <a:t>“Employment policies incorporating diversity, equity, inclusion, and accessibility best practices are </a:t>
            </a:r>
            <a:r>
              <a:rPr lang="en-US" b="0" i="0">
                <a:solidFill>
                  <a:schemeClr val="accent2"/>
                </a:solidFill>
                <a:effectLst/>
                <a:latin typeface="Lato" panose="020F0502020204030203" pitchFamily="34" charset="0"/>
              </a:rPr>
              <a:t>not only compliant with state and federal civil rights laws</a:t>
            </a:r>
            <a:r>
              <a:rPr lang="en-US" b="0" i="0">
                <a:effectLst/>
                <a:latin typeface="Lato" panose="020F0502020204030203" pitchFamily="34" charset="0"/>
              </a:rPr>
              <a:t>, but they also help to reduce litigation risk by affirmatively protecting against discriminatory conduct that violates the law.”</a:t>
            </a:r>
          </a:p>
          <a:p>
            <a:pPr marL="0" indent="0" algn="r">
              <a:buNone/>
            </a:pPr>
            <a:r>
              <a:rPr lang="en-US">
                <a:latin typeface="Lato" panose="020F0502020204030203" pitchFamily="34" charset="0"/>
              </a:rPr>
              <a:t>--MA + 15 States</a:t>
            </a:r>
            <a:endParaRPr lang="en-US"/>
          </a:p>
          <a:p>
            <a:endParaRPr lang="en-US"/>
          </a:p>
        </p:txBody>
      </p:sp>
      <p:pic>
        <p:nvPicPr>
          <p:cNvPr id="1026" name="Picture 2" descr="four layers of purple cake with buttercream frosting in between. Sides are not frotsted">
            <a:extLst>
              <a:ext uri="{FF2B5EF4-FFF2-40B4-BE49-F238E27FC236}">
                <a16:creationId xmlns:a16="http://schemas.microsoft.com/office/drawing/2014/main" id="{DFC6FC58-C511-3254-58D4-89E732B65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076" y="4936640"/>
            <a:ext cx="1771650" cy="160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98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build="p"/>
      <p:bldP spid="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1">
            <a:extLst>
              <a:ext uri="{FF2B5EF4-FFF2-40B4-BE49-F238E27FC236}">
                <a16:creationId xmlns:a16="http://schemas.microsoft.com/office/drawing/2014/main" id="{AF6E2653-4B36-221A-E1BF-41E70D3C3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Check-in #1</a:t>
            </a:r>
          </a:p>
        </p:txBody>
      </p:sp>
      <p:pic>
        <p:nvPicPr>
          <p:cNvPr id="3074" name="Picture 2" descr="tornado against a dark cloud-filled sky with lightening in the backround">
            <a:extLst>
              <a:ext uri="{FF2B5EF4-FFF2-40B4-BE49-F238E27FC236}">
                <a16:creationId xmlns:a16="http://schemas.microsoft.com/office/drawing/2014/main" id="{0D6E6AA1-4E5E-6FAC-3725-BF05FBA5AAB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r="5228" b="-1"/>
          <a:stretch/>
        </p:blipFill>
        <p:spPr bwMode="auto">
          <a:xfrm>
            <a:off x="838200" y="1825625"/>
            <a:ext cx="51816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4" name="Content Placeholder 3">
            <a:extLst>
              <a:ext uri="{FF2B5EF4-FFF2-40B4-BE49-F238E27FC236}">
                <a16:creationId xmlns:a16="http://schemas.microsoft.com/office/drawing/2014/main" id="{76A87919-B3D4-7AC4-016F-D2BD20A56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Fear | Anger</a:t>
            </a:r>
          </a:p>
          <a:p>
            <a:r>
              <a:rPr lang="en-US" dirty="0"/>
              <a:t>Uncertainty</a:t>
            </a:r>
          </a:p>
          <a:p>
            <a:r>
              <a:rPr lang="en-US" dirty="0"/>
              <a:t>Pain</a:t>
            </a:r>
          </a:p>
          <a:p>
            <a:r>
              <a:rPr lang="en-US" dirty="0"/>
              <a:t>Frustration + confusion</a:t>
            </a:r>
          </a:p>
          <a:p>
            <a:r>
              <a:rPr lang="en-US" dirty="0"/>
              <a:t>Overwhelm</a:t>
            </a:r>
          </a:p>
          <a:p>
            <a:r>
              <a:rPr lang="en-US" dirty="0"/>
              <a:t>Absence of hope</a:t>
            </a:r>
          </a:p>
          <a:p>
            <a:r>
              <a:rPr lang="en-US" dirty="0"/>
              <a:t>Feeling of powerlessness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88BAD3-9AB7-200C-48C2-72B782A7D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84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08FDD4-8F24-A54E-8A86-1ECC3EBFE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71" y="136525"/>
            <a:ext cx="11769213" cy="1325563"/>
          </a:xfrm>
        </p:spPr>
        <p:txBody>
          <a:bodyPr>
            <a:normAutofit/>
          </a:bodyPr>
          <a:lstStyle/>
          <a:p>
            <a:r>
              <a:rPr lang="en-US" dirty="0"/>
              <a:t>Beyond Laws + Regs: US Agency Guidance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475596-16E5-C844-AA12-54BA7AAAD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371" y="1825625"/>
            <a:ext cx="5642429" cy="489585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EEOC, DOJ, HHS, DOE</a:t>
            </a:r>
          </a:p>
          <a:p>
            <a:r>
              <a:rPr lang="en-US" dirty="0"/>
              <a:t>Telehealth + AI</a:t>
            </a:r>
          </a:p>
          <a:p>
            <a:r>
              <a:rPr lang="en-US" dirty="0"/>
              <a:t>Workplace + Higher Ed</a:t>
            </a:r>
          </a:p>
          <a:p>
            <a:r>
              <a:rPr lang="en-US" b="1" dirty="0">
                <a:solidFill>
                  <a:schemeClr val="accent2"/>
                </a:solidFill>
              </a:rPr>
              <a:t>Resources</a:t>
            </a:r>
            <a:r>
              <a:rPr lang="en-US" dirty="0"/>
              <a:t>:  LFLegal.com</a:t>
            </a:r>
          </a:p>
          <a:p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2" descr="Black medical professional in white coat taking notes during telehealth call with a Black man who looks sick.">
            <a:extLst>
              <a:ext uri="{FF2B5EF4-FFF2-40B4-BE49-F238E27FC236}">
                <a16:creationId xmlns:a16="http://schemas.microsoft.com/office/drawing/2014/main" id="{E52C7645-DC68-2443-A950-F74D5F11EE1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2497539"/>
            <a:ext cx="5181600" cy="316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F26DFB-644B-6F45-A8DD-7C0C3C836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83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B4365-A561-3F32-516D-B34E4D9C9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A8E69183-C558-E0B6-553A-7DCE2F898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6" y="136525"/>
            <a:ext cx="12099234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What’s the risk to</a:t>
            </a:r>
            <a:r>
              <a:rPr lang="en-US" dirty="0"/>
              <a:t>  Federal Agency Guidance</a:t>
            </a:r>
          </a:p>
        </p:txBody>
      </p:sp>
      <p:pic>
        <p:nvPicPr>
          <p:cNvPr id="7170" name="Picture 2" descr="Scrabble tiles reading &quot;RISK&quot;">
            <a:extLst>
              <a:ext uri="{FF2B5EF4-FFF2-40B4-BE49-F238E27FC236}">
                <a16:creationId xmlns:a16="http://schemas.microsoft.com/office/drawing/2014/main" id="{C00F5B11-C243-0B7A-C822-5C4323A804F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278412"/>
            <a:ext cx="5181600" cy="344576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9D1F23F-7AFB-1837-4DBA-266D8FB2E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Can be rescinded</a:t>
            </a:r>
          </a:p>
          <a:p>
            <a:r>
              <a:rPr lang="en-US" dirty="0"/>
              <a:t>No new helpful agency guidance </a:t>
            </a:r>
          </a:p>
          <a:p>
            <a:r>
              <a:rPr lang="en-US" dirty="0"/>
              <a:t>Harmful agency guidance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7DDAA0-DBB7-EEAC-448B-E8714FCC7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7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7B190-9A93-BC74-0FCE-3632B63BC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1" y="136525"/>
            <a:ext cx="108585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Where’s the </a:t>
            </a:r>
            <a:r>
              <a:rPr lang="en-US" dirty="0">
                <a:solidFill>
                  <a:schemeClr val="accent2"/>
                </a:solidFill>
              </a:rPr>
              <a:t>power to protect </a:t>
            </a:r>
            <a:r>
              <a:rPr lang="en-US" dirty="0"/>
              <a:t>Federal agency guidance?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5E731-8758-6859-54AD-5295069A9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8165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WayBack machine</a:t>
            </a:r>
          </a:p>
          <a:p>
            <a:r>
              <a:rPr lang="en-US" b="1" dirty="0">
                <a:solidFill>
                  <a:schemeClr val="accent2"/>
                </a:solidFill>
              </a:rPr>
              <a:t>Substance</a:t>
            </a:r>
            <a:r>
              <a:rPr lang="en-US" dirty="0"/>
              <a:t> of deleted guidance may still useful</a:t>
            </a:r>
          </a:p>
          <a:p>
            <a:r>
              <a:rPr lang="en-US" dirty="0"/>
              <a:t>LFLegal “broken links” article</a:t>
            </a:r>
          </a:p>
          <a:p>
            <a:endParaRPr lang="en-US" dirty="0"/>
          </a:p>
        </p:txBody>
      </p:sp>
      <p:pic>
        <p:nvPicPr>
          <p:cNvPr id="6" name="Picture 2" descr="multi-ingredient cookies with sign reading &quot;Bake Accessibility into Your Organization">
            <a:extLst>
              <a:ext uri="{FF2B5EF4-FFF2-40B4-BE49-F238E27FC236}">
                <a16:creationId xmlns:a16="http://schemas.microsoft.com/office/drawing/2014/main" id="{C70A4018-C813-D35D-D3F1-1C7B36EDC39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2096294"/>
            <a:ext cx="50673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E17D2C-3294-F7CA-70ED-57EA130FE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70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3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06E9E431-6560-5FE6-09AA-87E7B7BB5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Don’t Obey in Advance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7169886-8086-5A58-F8E4-BB81AED62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 dirty="0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E1A6B9D1-E3BE-19A4-60F2-EB74F41205E3}"/>
              </a:ext>
            </a:extLst>
          </p:cNvPr>
          <p:cNvSpPr txBox="1">
            <a:spLocks/>
          </p:cNvSpPr>
          <p:nvPr/>
        </p:nvSpPr>
        <p:spPr>
          <a:xfrm>
            <a:off x="3538536" y="3296010"/>
            <a:ext cx="7021513" cy="14975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baseline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+mj-lt"/>
              </a:rPr>
              <a:t>--Timothy Snyder, </a:t>
            </a:r>
            <a:r>
              <a:rPr lang="en-US" sz="4400" i="1" dirty="0">
                <a:solidFill>
                  <a:schemeClr val="bg1"/>
                </a:solidFill>
                <a:latin typeface="+mj-lt"/>
              </a:rPr>
              <a:t>On Tyranny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4072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A70B383-0AD4-BB45-542E-3CDD6D10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Framework Part 2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/>
              <a:t>US States + other Countries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B5E25-06BE-796F-5EA6-0649417A0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201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02115-149F-9B93-0B8B-4361D90FB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A5B97-3E11-EFB9-2B9D-BE6F7B810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U.S. State and Local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4CE9D-8261-EB66-946F-7B36DB9F9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6249" y="1825625"/>
            <a:ext cx="6304871" cy="4667250"/>
          </a:xfrm>
        </p:spPr>
        <p:txBody>
          <a:bodyPr>
            <a:normAutofit/>
          </a:bodyPr>
          <a:lstStyle/>
          <a:p>
            <a:r>
              <a:rPr lang="en-US" sz="3600" dirty="0"/>
              <a:t>Anti-discrimination</a:t>
            </a:r>
          </a:p>
          <a:p>
            <a:r>
              <a:rPr lang="en-US" sz="3600" dirty="0"/>
              <a:t>State-funded + purchased</a:t>
            </a:r>
          </a:p>
          <a:p>
            <a:r>
              <a:rPr lang="en-US" sz="3600" dirty="0"/>
              <a:t>State agencies</a:t>
            </a:r>
          </a:p>
          <a:p>
            <a:r>
              <a:rPr lang="en-US" sz="3600" dirty="0"/>
              <a:t>K-12 procurement</a:t>
            </a:r>
          </a:p>
          <a:p>
            <a:r>
              <a:rPr lang="en-US" sz="3600" dirty="0"/>
              <a:t>Accessible prescription</a:t>
            </a:r>
          </a:p>
          <a:p>
            <a:r>
              <a:rPr lang="en-US" sz="3600" dirty="0"/>
              <a:t> </a:t>
            </a:r>
            <a:r>
              <a:rPr lang="en-US" sz="3600" dirty="0">
                <a:solidFill>
                  <a:schemeClr val="accent2"/>
                </a:solidFill>
              </a:rPr>
              <a:t>Resource</a:t>
            </a:r>
            <a:r>
              <a:rPr lang="en-US" sz="3600" dirty="0"/>
              <a:t>: LFLegal Global page (U.S.)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 descr="United States Map with each state a different color">
            <a:extLst>
              <a:ext uri="{FF2B5EF4-FFF2-40B4-BE49-F238E27FC236}">
                <a16:creationId xmlns:a16="http://schemas.microsoft.com/office/drawing/2014/main" id="{23916376-77BE-EECA-2C4C-604C878B260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8" y="2071688"/>
            <a:ext cx="5161721" cy="373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53B83-3C56-2DCA-C90A-D1700AF70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47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1">
            <a:extLst>
              <a:ext uri="{FF2B5EF4-FFF2-40B4-BE49-F238E27FC236}">
                <a16:creationId xmlns:a16="http://schemas.microsoft.com/office/drawing/2014/main" id="{4C4288D8-42D1-2BE8-A6CF-C44208E1F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kern="1200" baseline="0" dirty="0">
                <a:latin typeface="Raleway" panose="020B0003030101060003" pitchFamily="34" charset="0"/>
                <a:ea typeface="+mj-ea"/>
                <a:cs typeface="+mj-cs"/>
              </a:rPr>
              <a:t>Global Framework</a:t>
            </a:r>
          </a:p>
        </p:txBody>
      </p:sp>
      <p:pic>
        <p:nvPicPr>
          <p:cNvPr id="3074" name="Picture 2" descr="Close up of a globe, blurred focus on Africa, Arabian peninsula">
            <a:extLst>
              <a:ext uri="{FF2B5EF4-FFF2-40B4-BE49-F238E27FC236}">
                <a16:creationId xmlns:a16="http://schemas.microsoft.com/office/drawing/2014/main" id="{F7C42A98-27DF-EA4C-BA0C-886F6093454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r="11962" b="-1"/>
          <a:stretch/>
        </p:blipFill>
        <p:spPr bwMode="auto">
          <a:xfrm>
            <a:off x="838200" y="1825625"/>
            <a:ext cx="5181600" cy="435133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7BC251-4C8D-B242-8E3D-5DBA8841BCE0}"/>
              </a:ext>
            </a:extLst>
          </p:cNvPr>
          <p:cNvSpPr txBox="1"/>
          <p:nvPr/>
        </p:nvSpPr>
        <p:spPr>
          <a:xfrm>
            <a:off x="6476999" y="1825625"/>
            <a:ext cx="54544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</a:rPr>
              <a:t>US companies impacted by European Accessibility Act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itchFamily="2" charset="2"/>
              <a:buChar char="§"/>
            </a:pPr>
            <a:endParaRPr lang="en-US" sz="3200" dirty="0">
              <a:solidFill>
                <a:schemeClr val="bg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</a:rPr>
              <a:t>US Companies impacted by Rights for Persons with Disabilities (RPwD) Act in India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</a:pPr>
            <a:endParaRPr lang="en-US" sz="3200" dirty="0">
              <a:solidFill>
                <a:schemeClr val="bg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</a:rPr>
              <a:t>LFLegal.com/global-law-and-policy/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C4BBCC-45F8-2F48-9774-8D806F92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366ED1-5CA8-A445-AB99-575933E9C271}"/>
              </a:ext>
            </a:extLst>
          </p:cNvPr>
          <p:cNvSpPr txBox="1"/>
          <p:nvPr/>
        </p:nvSpPr>
        <p:spPr>
          <a:xfrm rot="-1440000">
            <a:off x="744276" y="3500113"/>
            <a:ext cx="550314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Accessibility is global!</a:t>
            </a:r>
          </a:p>
        </p:txBody>
      </p:sp>
    </p:spTree>
    <p:extLst>
      <p:ext uri="{BB962C8B-B14F-4D97-AF65-F5344CB8AC3E}">
        <p14:creationId xmlns:p14="http://schemas.microsoft.com/office/powerpoint/2010/main" val="267803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E0FF8-830A-355E-2128-BDC4A4E82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3D1FD74-BCB7-F713-70B5-13780D34D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97" y="306388"/>
            <a:ext cx="11728173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What’s the risk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to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/>
              <a:t>tate, local + global laws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19EDD-EEB7-76EF-2B0D-89FBA0F15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693735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States could weaken disability rights laws</a:t>
            </a:r>
          </a:p>
          <a:p>
            <a:pPr lvl="1"/>
            <a:r>
              <a:rPr lang="en-US" dirty="0"/>
              <a:t>Limit right to sue</a:t>
            </a:r>
          </a:p>
          <a:p>
            <a:r>
              <a:rPr lang="en-US" dirty="0"/>
              <a:t>Court interpretations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Scrabble tiles reading &quot;RISK&quot;">
            <a:extLst>
              <a:ext uri="{FF2B5EF4-FFF2-40B4-BE49-F238E27FC236}">
                <a16:creationId xmlns:a16="http://schemas.microsoft.com/office/drawing/2014/main" id="{402C37E7-3751-3BD7-CAA6-84F7524BC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11338"/>
            <a:ext cx="5328684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D49112-9F80-FE48-2707-8C8CBB809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07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20BD7-C064-C040-7672-40316B808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E8BEDB4-58AB-1C9F-129C-DB79668E0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6388"/>
            <a:ext cx="121920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Where’s the </a:t>
            </a:r>
            <a:r>
              <a:rPr lang="en-US" dirty="0">
                <a:solidFill>
                  <a:schemeClr val="accent2"/>
                </a:solidFill>
              </a:rPr>
              <a:t>Power:</a:t>
            </a:r>
            <a:r>
              <a:rPr lang="en-US" dirty="0"/>
              <a:t> State, local + global laws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6F51EB-E0F4-BB10-577A-7CC911BE3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53C40-D4EE-1CCB-66C1-96E482EE0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693735" cy="4351338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States could strengthen disability rights</a:t>
            </a:r>
          </a:p>
          <a:p>
            <a:r>
              <a:rPr lang="en-US" dirty="0"/>
              <a:t>New states could adopt laws</a:t>
            </a:r>
          </a:p>
          <a:p>
            <a:r>
              <a:rPr lang="en-US" dirty="0"/>
              <a:t>Court interpretations +</a:t>
            </a:r>
          </a:p>
          <a:p>
            <a:r>
              <a:rPr lang="en-US" dirty="0"/>
              <a:t>Not affected by federal executive or agency actions</a:t>
            </a:r>
          </a:p>
          <a:p>
            <a:r>
              <a:rPr lang="en-US" dirty="0"/>
              <a:t>EU, India ++ unaffected by US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2" descr="multi-ingredient cookies with sign reading &quot;Bake Accessibility into Your Organization">
            <a:extLst>
              <a:ext uri="{FF2B5EF4-FFF2-40B4-BE49-F238E27FC236}">
                <a16:creationId xmlns:a16="http://schemas.microsoft.com/office/drawing/2014/main" id="{157CE30C-B781-6EC5-78C6-9756E9442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86" y="2187574"/>
            <a:ext cx="53286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54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1936B-1D50-3F42-A61A-7C8EA4B64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Today’s roadmap</a:t>
            </a:r>
          </a:p>
        </p:txBody>
      </p:sp>
      <p:pic>
        <p:nvPicPr>
          <p:cNvPr id="4" name="Content Placeholder 12" descr="a very curvy mountainous road with switchbacks.">
            <a:extLst>
              <a:ext uri="{FF2B5EF4-FFF2-40B4-BE49-F238E27FC236}">
                <a16:creationId xmlns:a16="http://schemas.microsoft.com/office/drawing/2014/main" id="{731369A1-82D1-8746-1748-254E02AEAB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514" r="-1" b="-1"/>
          <a:stretch/>
        </p:blipFill>
        <p:spPr bwMode="auto">
          <a:xfrm>
            <a:off x="315685" y="1825625"/>
            <a:ext cx="5181600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637E7C-D4BF-F340-8B04-8C3A56128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78672" y="1841111"/>
            <a:ext cx="5863856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000" dirty="0"/>
              <a:t>What is digital accessibility</a:t>
            </a:r>
          </a:p>
          <a:p>
            <a:pPr>
              <a:buFont typeface="Wingdings" pitchFamily="2" charset="2"/>
              <a:buChar char="ü"/>
            </a:pPr>
            <a:r>
              <a:rPr lang="en-US" sz="3000" dirty="0"/>
              <a:t>US a11y legal framework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/>
              <a:t>Remedies for legal violations </a:t>
            </a:r>
          </a:p>
          <a:p>
            <a:pPr>
              <a:buFont typeface="Wingdings" pitchFamily="2" charset="2"/>
              <a:buChar char="Ø"/>
            </a:pPr>
            <a:r>
              <a:rPr lang="en-US" sz="3000" dirty="0"/>
              <a:t>Enforcement strategies</a:t>
            </a:r>
          </a:p>
          <a:p>
            <a:r>
              <a:rPr lang="en-US" sz="3000" dirty="0"/>
              <a:t>Staying current and resources</a:t>
            </a:r>
          </a:p>
          <a:p>
            <a:r>
              <a:rPr lang="en-US" sz="2800" dirty="0"/>
              <a:t>Risks + </a:t>
            </a:r>
            <a:r>
              <a:rPr lang="en-US" sz="2800" dirty="0">
                <a:solidFill>
                  <a:schemeClr val="accent2"/>
                </a:solidFill>
              </a:rPr>
              <a:t>power sources</a:t>
            </a:r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134B6-8DFF-4847-8D41-5EF16C69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24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075D8-C87A-8D19-E979-DA9DD3C39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1">
            <a:extLst>
              <a:ext uri="{FF2B5EF4-FFF2-40B4-BE49-F238E27FC236}">
                <a16:creationId xmlns:a16="http://schemas.microsoft.com/office/drawing/2014/main" id="{22951A4D-BA1B-FDCC-2BAE-AC1C2A79F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Check-in #2</a:t>
            </a:r>
          </a:p>
        </p:txBody>
      </p:sp>
      <p:pic>
        <p:nvPicPr>
          <p:cNvPr id="16386" name="Picture 2" descr="blue sky why puffy white clouds. Image has more cloudsw than sky">
            <a:extLst>
              <a:ext uri="{FF2B5EF4-FFF2-40B4-BE49-F238E27FC236}">
                <a16:creationId xmlns:a16="http://schemas.microsoft.com/office/drawing/2014/main" id="{764AD0D3-02BA-D1F5-AB1E-31AF2F6BB1C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r="21630" b="1"/>
          <a:stretch/>
        </p:blipFill>
        <p:spPr bwMode="auto">
          <a:xfrm>
            <a:off x="838200" y="1825625"/>
            <a:ext cx="5181600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084" name="Content Placeholder 3">
            <a:extLst>
              <a:ext uri="{FF2B5EF4-FFF2-40B4-BE49-F238E27FC236}">
                <a16:creationId xmlns:a16="http://schemas.microsoft.com/office/drawing/2014/main" id="{B7CF420C-243B-E47F-50CD-14272CC28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Strong legal protections</a:t>
            </a:r>
          </a:p>
          <a:p>
            <a:r>
              <a:rPr lang="en-US" dirty="0"/>
              <a:t>Legal resistance</a:t>
            </a:r>
          </a:p>
          <a:p>
            <a:r>
              <a:rPr lang="en-US" dirty="0"/>
              <a:t>Sources of hope + power</a:t>
            </a:r>
          </a:p>
          <a:p>
            <a:r>
              <a:rPr lang="en-US" dirty="0"/>
              <a:t>Accurate information</a:t>
            </a:r>
          </a:p>
          <a:p>
            <a:r>
              <a:rPr lang="en-US" dirty="0"/>
              <a:t>Community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5425E5-66EE-B817-EA48-D9F90BBB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66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18A33-AFBA-E1FD-DF52-5AC8FFDC1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3853A-8E37-8160-6EAC-935065019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7125"/>
            <a:ext cx="11699875" cy="209311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What</a:t>
            </a:r>
            <a:r>
              <a:rPr lang="en-US" dirty="0"/>
              <a:t> are the </a:t>
            </a:r>
            <a:r>
              <a:rPr lang="en-US" dirty="0">
                <a:solidFill>
                  <a:schemeClr val="accent2"/>
                </a:solidFill>
              </a:rPr>
              <a:t>remedies</a:t>
            </a:r>
            <a:r>
              <a:rPr lang="en-US" dirty="0"/>
              <a:t> if the law is ignored?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F614F7-8F68-B0EE-0DDA-D99B86676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63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C3811-A1BD-4341-A624-70226F6BE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Laws include legal remedies</a:t>
            </a:r>
          </a:p>
        </p:txBody>
      </p:sp>
      <p:pic>
        <p:nvPicPr>
          <p:cNvPr id="14338" name="Picture 2" descr="A clear glass cup of steaming tea with a tea bag still in the cup.">
            <a:extLst>
              <a:ext uri="{FF2B5EF4-FFF2-40B4-BE49-F238E27FC236}">
                <a16:creationId xmlns:a16="http://schemas.microsoft.com/office/drawing/2014/main" id="{64975532-CA10-5A4F-B33C-A951993CA2C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16" b="-1"/>
          <a:stretch/>
        </p:blipFill>
        <p:spPr bwMode="auto">
          <a:xfrm>
            <a:off x="838200" y="1825625"/>
            <a:ext cx="5181600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B4D86A-D915-1946-AB95-E0AEE2FCD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 dirty="0"/>
          </a:p>
        </p:txBody>
      </p:sp>
      <p:pic>
        <p:nvPicPr>
          <p:cNvPr id="6" name="Picture 2" descr="close up of two keys on a computer keyboard. One key is red and says “Reactive” and one key is green and says “Proactive”">
            <a:extLst>
              <a:ext uri="{FF2B5EF4-FFF2-40B4-BE49-F238E27FC236}">
                <a16:creationId xmlns:a16="http://schemas.microsoft.com/office/drawing/2014/main" id="{9C75EEF0-AB46-AB45-8191-AD9E1D025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825625"/>
            <a:ext cx="51816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09A99-EE0C-A246-ADD6-F4FD16CFE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5343" y="1847850"/>
            <a:ext cx="51816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Fix barriers | fix systems</a:t>
            </a:r>
          </a:p>
          <a:p>
            <a:r>
              <a:rPr lang="en-US" dirty="0"/>
              <a:t>Court / Agency oversight</a:t>
            </a:r>
          </a:p>
          <a:p>
            <a:r>
              <a:rPr lang="en-US" dirty="0"/>
              <a:t>DOJ penalties (up to 150K)</a:t>
            </a:r>
          </a:p>
          <a:p>
            <a:r>
              <a:rPr lang="en-US" dirty="0"/>
              <a:t>Pay the disabled person/s</a:t>
            </a:r>
          </a:p>
          <a:p>
            <a:r>
              <a:rPr lang="en-US" dirty="0"/>
              <a:t>Pay disability rights lawyers</a:t>
            </a:r>
          </a:p>
          <a:p>
            <a:r>
              <a:rPr lang="en-US" dirty="0"/>
              <a:t>Pay lawyers to ‘defend’</a:t>
            </a:r>
          </a:p>
          <a:p>
            <a:r>
              <a:rPr lang="en-US" dirty="0"/>
              <a:t>EAA fines, market loss, jail</a:t>
            </a:r>
          </a:p>
        </p:txBody>
      </p:sp>
    </p:spTree>
    <p:extLst>
      <p:ext uri="{BB962C8B-B14F-4D97-AF65-F5344CB8AC3E}">
        <p14:creationId xmlns:p14="http://schemas.microsoft.com/office/powerpoint/2010/main" val="329508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5F67D-D414-FA71-4CC9-777819790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089A1-DB32-3585-7A3F-60E8A7E37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7125"/>
            <a:ext cx="11923059" cy="209311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How</a:t>
            </a:r>
            <a:r>
              <a:rPr lang="en-US" dirty="0"/>
              <a:t> are Laws Implemented </a:t>
            </a:r>
            <a:br>
              <a:rPr lang="en-US" dirty="0"/>
            </a:br>
            <a:r>
              <a:rPr lang="en-US" dirty="0"/>
              <a:t>and Enforced?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F2BCF2-16B6-8D7E-7405-4BAD00A70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645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001FA2-7F82-0A48-A590-4DA1F3448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64" y="179173"/>
            <a:ext cx="11105271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Who</a:t>
            </a:r>
            <a:r>
              <a:rPr lang="en-US" dirty="0"/>
              <a:t> and </a:t>
            </a:r>
            <a:r>
              <a:rPr lang="en-US" dirty="0">
                <a:solidFill>
                  <a:schemeClr val="accent2"/>
                </a:solidFill>
              </a:rPr>
              <a:t>How</a:t>
            </a:r>
            <a:r>
              <a:rPr lang="en-US" dirty="0"/>
              <a:t>? </a:t>
            </a:r>
          </a:p>
        </p:txBody>
      </p:sp>
      <p:pic>
        <p:nvPicPr>
          <p:cNvPr id="7" name="Picture 2" descr="smiling Black sstudent communicating with sign language">
            <a:extLst>
              <a:ext uri="{FF2B5EF4-FFF2-40B4-BE49-F238E27FC236}">
                <a16:creationId xmlns:a16="http://schemas.microsoft.com/office/drawing/2014/main" id="{E0C256D8-E4F1-A844-A860-F591C196103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13" b="-1"/>
          <a:stretch/>
        </p:blipFill>
        <p:spPr bwMode="auto">
          <a:xfrm>
            <a:off x="838200" y="1649506"/>
            <a:ext cx="5181600" cy="4527457"/>
          </a:xfrm>
          <a:prstGeom prst="rect">
            <a:avLst/>
          </a:prstGeom>
          <a:noFill/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D2FF5F-EA90-2045-A4AE-7534B10D7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04736"/>
            <a:ext cx="5181600" cy="4672227"/>
          </a:xfrm>
        </p:spPr>
        <p:txBody>
          <a:bodyPr>
            <a:normAutofit/>
          </a:bodyPr>
          <a:lstStyle/>
          <a:p>
            <a:r>
              <a:rPr lang="en-US" sz="3600" dirty="0"/>
              <a:t>People with disabilities</a:t>
            </a:r>
          </a:p>
          <a:p>
            <a:r>
              <a:rPr lang="en-US" sz="3600" dirty="0"/>
              <a:t>Private party lawsuits</a:t>
            </a:r>
          </a:p>
          <a:p>
            <a:r>
              <a:rPr lang="en-US" sz="3600" dirty="0"/>
              <a:t>Structured Negotiations</a:t>
            </a:r>
          </a:p>
          <a:p>
            <a:r>
              <a:rPr lang="en-US" sz="3600" dirty="0"/>
              <a:t>Covered organizations doing the right (and legal!) thing</a:t>
            </a:r>
          </a:p>
          <a:p>
            <a:r>
              <a:rPr lang="en-US" sz="3600" dirty="0"/>
              <a:t>Government agencies</a:t>
            </a:r>
          </a:p>
          <a:p>
            <a:endParaRPr lang="en-US" sz="3600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F8CF41-0F81-D744-9D5E-207223D7E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55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E3D8FF-C5EB-F4F9-7ADD-1E9374A7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69" y="365125"/>
            <a:ext cx="11695470" cy="1325563"/>
          </a:xfrm>
        </p:spPr>
        <p:txBody>
          <a:bodyPr/>
          <a:lstStyle/>
          <a:p>
            <a:r>
              <a:rPr lang="en-US" dirty="0"/>
              <a:t>Access to healthcare: private enforcement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D6F69-5CA2-F167-9400-F013A1ED2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2"/>
                </a:solidFill>
              </a:rPr>
              <a:t>UNC Health Care System PRIVATE lawsuit</a:t>
            </a:r>
          </a:p>
          <a:p>
            <a:pPr fontAlgn="base"/>
            <a:r>
              <a:rPr lang="en-US" dirty="0"/>
              <a:t>$150,000 from Nash Hospital (damages + fees)</a:t>
            </a:r>
          </a:p>
          <a:p>
            <a:pPr fontAlgn="base"/>
            <a:r>
              <a:rPr lang="en-US" dirty="0"/>
              <a:t>$125,000 from UNC Health (damages)</a:t>
            </a:r>
          </a:p>
          <a:p>
            <a:pPr fontAlgn="base"/>
            <a:r>
              <a:rPr lang="en-US" dirty="0"/>
              <a:t>3-year injunction against UNC Health to provide equally effective access to patient communications within entire UNC Health network</a:t>
            </a:r>
          </a:p>
          <a:p>
            <a:pPr fontAlgn="base"/>
            <a:r>
              <a:rPr lang="en-US" dirty="0"/>
              <a:t>More than $1.2 million in attorneys' fees to plaintiffs’ lawyers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313A05-CF34-025D-4C98-1AA42D7B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16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157E6-04B8-B048-91A2-C9955232F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84" y="365125"/>
            <a:ext cx="11444748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Access to education: </a:t>
            </a:r>
            <a:r>
              <a:rPr lang="en-US" dirty="0">
                <a:solidFill>
                  <a:schemeClr val="accent2"/>
                </a:solidFill>
              </a:rPr>
              <a:t>private</a:t>
            </a:r>
            <a:r>
              <a:rPr lang="en-US" dirty="0"/>
              <a:t> enforcement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BB0D8-7F91-CE42-863D-27D4B00BD2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094228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LACCD (private party)</a:t>
            </a:r>
          </a:p>
          <a:p>
            <a:pPr lvl="1"/>
            <a:r>
              <a:rPr lang="en-US" dirty="0"/>
              <a:t>$240,000 verdict (2023) </a:t>
            </a:r>
          </a:p>
          <a:p>
            <a:pPr lvl="1"/>
            <a:r>
              <a:rPr lang="en-US" dirty="0"/>
              <a:t>Verdict reduction + weak injunction (2024)</a:t>
            </a:r>
          </a:p>
          <a:p>
            <a:r>
              <a:rPr lang="en-US" dirty="0">
                <a:solidFill>
                  <a:schemeClr val="accent2"/>
                </a:solidFill>
              </a:rPr>
              <a:t>Earlier settlements as roadmaps</a:t>
            </a:r>
          </a:p>
          <a:p>
            <a:pPr lvl="1"/>
            <a:r>
              <a:rPr lang="en-US" dirty="0"/>
              <a:t>CUNY</a:t>
            </a:r>
          </a:p>
          <a:p>
            <a:pPr lvl="1"/>
            <a:r>
              <a:rPr lang="en-US" dirty="0"/>
              <a:t>UC Berkeley</a:t>
            </a:r>
          </a:p>
          <a:p>
            <a:pPr lvl="1"/>
            <a:r>
              <a:rPr lang="en-US" dirty="0"/>
              <a:t>Harvard | MIT</a:t>
            </a:r>
          </a:p>
          <a:p>
            <a:pPr lvl="1"/>
            <a:r>
              <a:rPr lang="en-US" dirty="0"/>
              <a:t>Miami University Ohio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 descr="A person holds up a smartphone in a lecture hall, which is used to enlarge a text with markings from a presentation. In front of the person is a computer screen with larger letters. In the background is a person lecturing to the students.">
            <a:extLst>
              <a:ext uri="{FF2B5EF4-FFF2-40B4-BE49-F238E27FC236}">
                <a16:creationId xmlns:a16="http://schemas.microsoft.com/office/drawing/2014/main" id="{8564F3CA-B516-1144-8534-99389652FBA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6" r="10707" b="-1"/>
          <a:stretch/>
        </p:blipFill>
        <p:spPr bwMode="auto">
          <a:xfrm>
            <a:off x="7336464" y="1825625"/>
            <a:ext cx="4458585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D63E9-3D5B-DB46-AB71-28155D28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18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67A78-0FC5-CE7E-DE73-D07A98985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2E5A5-C0EA-207B-B97B-BDDF6661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67661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Private</a:t>
            </a:r>
            <a:r>
              <a:rPr lang="en-US" dirty="0"/>
              <a:t> lawsuit web site numbers – </a:t>
            </a:r>
            <a:r>
              <a:rPr lang="en-US" dirty="0">
                <a:solidFill>
                  <a:schemeClr val="accent2"/>
                </a:solidFill>
              </a:rPr>
              <a:t>2024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4CDEA-090A-1776-82EA-AD76C5461E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7928" y="1962150"/>
            <a:ext cx="5631873" cy="4895850"/>
          </a:xfrm>
        </p:spPr>
        <p:txBody>
          <a:bodyPr>
            <a:normAutofit/>
          </a:bodyPr>
          <a:lstStyle/>
          <a:p>
            <a:r>
              <a:rPr lang="en-US" sz="3600" dirty="0"/>
              <a:t>4,224 cases filed</a:t>
            </a:r>
          </a:p>
          <a:p>
            <a:r>
              <a:rPr lang="en-US" sz="3600" dirty="0"/>
              <a:t>961 against defendants already sued</a:t>
            </a:r>
          </a:p>
          <a:p>
            <a:r>
              <a:rPr lang="en-US" sz="3600" dirty="0"/>
              <a:t>99% about desktop websites</a:t>
            </a:r>
          </a:p>
          <a:p>
            <a:r>
              <a:rPr lang="en-US" sz="3600" dirty="0"/>
              <a:t>1,023 against companies using an overlay</a:t>
            </a:r>
          </a:p>
          <a:p>
            <a:r>
              <a:rPr lang="en-US" sz="3600" b="1" dirty="0">
                <a:solidFill>
                  <a:schemeClr val="accent2"/>
                </a:solidFill>
              </a:rPr>
              <a:t>Source</a:t>
            </a:r>
            <a:r>
              <a:rPr lang="en-US" sz="3600" dirty="0"/>
              <a:t>: UsableNet</a:t>
            </a:r>
          </a:p>
        </p:txBody>
      </p:sp>
      <p:pic>
        <p:nvPicPr>
          <p:cNvPr id="2050" name="Picture 2" descr="close up of a few dice (black dots on white dice)">
            <a:extLst>
              <a:ext uri="{FF2B5EF4-FFF2-40B4-BE49-F238E27FC236}">
                <a16:creationId xmlns:a16="http://schemas.microsoft.com/office/drawing/2014/main" id="{BBF1AD57-B010-346F-4004-3E64592254F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2279851"/>
            <a:ext cx="5181600" cy="344288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C2BF9-52F2-BCA0-26CB-0C79F128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11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2E89-E7EA-0844-9A3A-EFCB455DA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Beyond Websites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F73A7-2A2A-074C-A9EF-B23DB056E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5459" y="1825625"/>
            <a:ext cx="5374341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/>
              <a:t>Private Party Enforcement</a:t>
            </a:r>
          </a:p>
          <a:p>
            <a:r>
              <a:rPr lang="en-US" b="1" dirty="0">
                <a:solidFill>
                  <a:schemeClr val="accent2"/>
                </a:solidFill>
              </a:rPr>
              <a:t>Kiosks </a:t>
            </a:r>
          </a:p>
          <a:p>
            <a:pPr lvl="1"/>
            <a:r>
              <a:rPr lang="en-US" b="1" dirty="0"/>
              <a:t>Quest and </a:t>
            </a:r>
            <a:r>
              <a:rPr lang="en-US" dirty="0"/>
              <a:t>LabCorp</a:t>
            </a:r>
          </a:p>
          <a:p>
            <a:pPr lvl="1"/>
            <a:r>
              <a:rPr lang="en-US" dirty="0"/>
              <a:t>CVS Health hub</a:t>
            </a:r>
          </a:p>
          <a:p>
            <a:pPr lvl="1"/>
            <a:r>
              <a:rPr lang="en-US" dirty="0"/>
              <a:t>EAA</a:t>
            </a:r>
          </a:p>
          <a:p>
            <a:r>
              <a:rPr lang="en-US" b="1" dirty="0">
                <a:solidFill>
                  <a:schemeClr val="accent2"/>
                </a:solidFill>
              </a:rPr>
              <a:t>VR captions </a:t>
            </a:r>
          </a:p>
          <a:p>
            <a:pPr lvl="1"/>
            <a:r>
              <a:rPr lang="en-US" b="1" dirty="0"/>
              <a:t>Panarra v. HTC</a:t>
            </a:r>
          </a:p>
          <a:p>
            <a:r>
              <a:rPr lang="en-US" b="1" dirty="0">
                <a:solidFill>
                  <a:schemeClr val="accent2"/>
                </a:solidFill>
              </a:rPr>
              <a:t>Podcast transcripts</a:t>
            </a:r>
          </a:p>
          <a:p>
            <a:pPr lvl="1"/>
            <a:r>
              <a:rPr lang="en-US" b="1" dirty="0"/>
              <a:t>Sirius XM lawsuit</a:t>
            </a:r>
          </a:p>
          <a:p>
            <a:r>
              <a:rPr lang="en-US" b="1" dirty="0">
                <a:solidFill>
                  <a:schemeClr val="accent2"/>
                </a:solidFill>
              </a:rPr>
              <a:t>Resources</a:t>
            </a:r>
            <a:r>
              <a:rPr lang="en-US" b="1" dirty="0"/>
              <a:t> on LFLegal.com</a:t>
            </a:r>
          </a:p>
        </p:txBody>
      </p:sp>
      <p:pic>
        <p:nvPicPr>
          <p:cNvPr id="3074" name="Picture 2" descr="Quest Diagnostics Kiosks for Patient Check In">
            <a:extLst>
              <a:ext uri="{FF2B5EF4-FFF2-40B4-BE49-F238E27FC236}">
                <a16:creationId xmlns:a16="http://schemas.microsoft.com/office/drawing/2014/main" id="{A70FD6EE-2FB4-944D-9F9A-B981CE52D11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2" b="1"/>
          <a:stretch/>
        </p:blipFill>
        <p:spPr bwMode="auto">
          <a:xfrm>
            <a:off x="6974541" y="365125"/>
            <a:ext cx="4572000" cy="216604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823FC-E72F-DC4C-8CB0-E477B4815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37</a:t>
            </a:fld>
            <a:endParaRPr lang="en-US" dirty="0"/>
          </a:p>
        </p:txBody>
      </p:sp>
      <p:pic>
        <p:nvPicPr>
          <p:cNvPr id="4" name="Picture 2" descr="3 people where Virtual Reality headsets and holding controllers.">
            <a:extLst>
              <a:ext uri="{FF2B5EF4-FFF2-40B4-BE49-F238E27FC236}">
                <a16:creationId xmlns:a16="http://schemas.microsoft.com/office/drawing/2014/main" id="{711921BA-1DB8-6202-2C06-FEFC1A990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5598" y="2320832"/>
            <a:ext cx="5181600" cy="256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iriusXM and STITCHER logos">
            <a:extLst>
              <a:ext uri="{FF2B5EF4-FFF2-40B4-BE49-F238E27FC236}">
                <a16:creationId xmlns:a16="http://schemas.microsoft.com/office/drawing/2014/main" id="{C75756DD-B74F-E53B-F6B7-4DF8B212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7" y="5152278"/>
            <a:ext cx="2743201" cy="156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0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38382FB-0720-3B43-CC06-A4BD675EB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335673"/>
            <a:ext cx="11034085" cy="2852737"/>
          </a:xfrm>
        </p:spPr>
        <p:txBody>
          <a:bodyPr/>
          <a:lstStyle/>
          <a:p>
            <a:pPr algn="ctr"/>
            <a:r>
              <a:rPr lang="en-US" dirty="0"/>
              <a:t>Using other laws to enforce disability + accessibility rights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A88CF5-28FA-93D2-70AE-66F698EFF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735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7686AA-35BA-F94C-8430-6ED9306E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056"/>
            <a:ext cx="10515600" cy="1325563"/>
          </a:xfrm>
        </p:spPr>
        <p:txBody>
          <a:bodyPr/>
          <a:lstStyle/>
          <a:p>
            <a:r>
              <a:rPr lang="en-US" dirty="0"/>
              <a:t>Using False Claims Laws against web developers</a:t>
            </a:r>
          </a:p>
        </p:txBody>
      </p:sp>
      <p:pic>
        <p:nvPicPr>
          <p:cNvPr id="6" name="Content Placeholder 5" descr="Woman holding money (in the same way a hand of cards is held).  The money is on fire from the top.">
            <a:extLst>
              <a:ext uri="{FF2B5EF4-FFF2-40B4-BE49-F238E27FC236}">
                <a16:creationId xmlns:a16="http://schemas.microsoft.com/office/drawing/2014/main" id="{B12AAEA6-F41A-FA40-B281-9402DE18D7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tretch/>
        </p:blipFill>
        <p:spPr>
          <a:xfrm>
            <a:off x="838200" y="2274094"/>
            <a:ext cx="5181600" cy="34544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AF3336-AA01-514A-8A74-9D1B275E59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z="2800" dirty="0"/>
          </a:p>
          <a:p>
            <a:r>
              <a:rPr lang="en-US" sz="2800" dirty="0"/>
              <a:t>California Parks Web case</a:t>
            </a:r>
          </a:p>
          <a:p>
            <a:pPr lvl="1"/>
            <a:r>
              <a:rPr lang="en-US" dirty="0"/>
              <a:t>False Claims Act</a:t>
            </a:r>
          </a:p>
          <a:p>
            <a:pPr lvl="1"/>
            <a:r>
              <a:rPr lang="en-US" dirty="0"/>
              <a:t>Contractor + the web dev + subcontractor  sued</a:t>
            </a:r>
          </a:p>
          <a:p>
            <a:pPr lvl="1"/>
            <a:r>
              <a:rPr lang="en-US" dirty="0"/>
              <a:t>Resolved!!</a:t>
            </a:r>
          </a:p>
          <a:p>
            <a:pPr lvl="2"/>
            <a:r>
              <a:rPr lang="en-US" sz="2800" dirty="0"/>
              <a:t>Two million dollars </a:t>
            </a:r>
          </a:p>
          <a:p>
            <a:pPr lvl="2"/>
            <a:r>
              <a:rPr lang="en-US" sz="2800" dirty="0"/>
              <a:t>Fix barriers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CF832-C935-AC45-9807-E1F398A5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83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6F5C9-EEB2-F02E-7977-68AF0334C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C7DC5-E803-AE1E-B0D2-202A4D07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Today’s roadmap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6D0603-4F6A-3D81-A597-9E9E8C66A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928812"/>
            <a:ext cx="6046694" cy="3808268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What is digital accessibility</a:t>
            </a:r>
          </a:p>
          <a:p>
            <a:r>
              <a:rPr lang="en-US" dirty="0"/>
              <a:t>US a11y legal framework</a:t>
            </a:r>
          </a:p>
          <a:p>
            <a:r>
              <a:rPr lang="en-US" dirty="0"/>
              <a:t>Remedies for legal violations</a:t>
            </a:r>
          </a:p>
          <a:p>
            <a:r>
              <a:rPr lang="en-US" dirty="0"/>
              <a:t>Enforcement strategies</a:t>
            </a:r>
          </a:p>
          <a:p>
            <a:r>
              <a:rPr lang="en-US" dirty="0"/>
              <a:t>Staying current + resources</a:t>
            </a:r>
          </a:p>
          <a:p>
            <a:r>
              <a:rPr lang="en-US" dirty="0"/>
              <a:t>Risks </a:t>
            </a:r>
          </a:p>
          <a:p>
            <a:r>
              <a:rPr lang="en-US" dirty="0">
                <a:solidFill>
                  <a:schemeClr val="accent2"/>
                </a:solidFill>
              </a:rPr>
              <a:t>Power sources (hope)</a:t>
            </a:r>
          </a:p>
          <a:p>
            <a:endParaRPr lang="en-US" dirty="0"/>
          </a:p>
        </p:txBody>
      </p:sp>
      <p:pic>
        <p:nvPicPr>
          <p:cNvPr id="3" name="Picture 2" descr="a rough steep unpaved road filled with rocks and mounds and gulleys. Vehicle in the distance looks like it is about to descend the road">
            <a:extLst>
              <a:ext uri="{FF2B5EF4-FFF2-40B4-BE49-F238E27FC236}">
                <a16:creationId xmlns:a16="http://schemas.microsoft.com/office/drawing/2014/main" id="{7E97EE9A-39D8-71A0-F0C2-2CE0467C0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r="22577" b="1"/>
          <a:stretch/>
        </p:blipFill>
        <p:spPr bwMode="auto">
          <a:xfrm>
            <a:off x="501689" y="2005012"/>
            <a:ext cx="5181600" cy="435133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2" descr="multi-ingredient cookies with sign reading &quot;Bake Accessibility into Your Organization">
            <a:extLst>
              <a:ext uri="{FF2B5EF4-FFF2-40B4-BE49-F238E27FC236}">
                <a16:creationId xmlns:a16="http://schemas.microsoft.com/office/drawing/2014/main" id="{FB1DC029-E712-003B-D4D1-48EA85764F5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r="-3" b="-3"/>
          <a:stretch/>
        </p:blipFill>
        <p:spPr bwMode="auto">
          <a:xfrm>
            <a:off x="501689" y="1969969"/>
            <a:ext cx="5518111" cy="45307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BBE042-26AC-78E8-C5D8-6B6264DAA8DD}"/>
              </a:ext>
            </a:extLst>
          </p:cNvPr>
          <p:cNvSpPr txBox="1"/>
          <p:nvPr/>
        </p:nvSpPr>
        <p:spPr>
          <a:xfrm rot="-1440000">
            <a:off x="484280" y="3881389"/>
            <a:ext cx="5794439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Accessibility is Delicious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4392B-8193-D266-5896-5388ADBBC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18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itle 1">
            <a:extLst>
              <a:ext uri="{FF2B5EF4-FFF2-40B4-BE49-F238E27FC236}">
                <a16:creationId xmlns:a16="http://schemas.microsoft.com/office/drawing/2014/main" id="{E2BBD747-6B59-8B4C-D15C-E7957046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/>
              <a:t>Using Fair Dealing Laws against Overlay Companies</a:t>
            </a:r>
          </a:p>
        </p:txBody>
      </p:sp>
      <p:sp>
        <p:nvSpPr>
          <p:cNvPr id="2057" name="Content Placeholder 2">
            <a:extLst>
              <a:ext uri="{FF2B5EF4-FFF2-40B4-BE49-F238E27FC236}">
                <a16:creationId xmlns:a16="http://schemas.microsoft.com/office/drawing/2014/main" id="{B4A4DD0E-1C4E-0BC4-9D03-F2D3F5B0F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Tribeca Skin Care vs. AccessiBe</a:t>
            </a:r>
          </a:p>
          <a:p>
            <a:r>
              <a:rPr lang="en-US" dirty="0"/>
              <a:t>BloomsyBox vs. </a:t>
            </a:r>
            <a:r>
              <a:rPr lang="en-US" dirty="0" err="1"/>
              <a:t>UserWay</a:t>
            </a:r>
            <a:endParaRPr lang="en-US"/>
          </a:p>
          <a:p>
            <a:r>
              <a:rPr lang="en-US"/>
              <a:t>Breach of contract</a:t>
            </a:r>
          </a:p>
          <a:p>
            <a:r>
              <a:rPr lang="en-US"/>
              <a:t>Breach of “good faith and fair dealing”</a:t>
            </a:r>
          </a:p>
          <a:p>
            <a:r>
              <a:rPr lang="en-US"/>
              <a:t>FTC action (</a:t>
            </a:r>
            <a:r>
              <a:rPr lang="en-US">
                <a:solidFill>
                  <a:schemeClr val="accent2"/>
                </a:solidFill>
              </a:rPr>
              <a:t>?</a:t>
            </a:r>
            <a:r>
              <a:rPr lang="en-US"/>
              <a:t>)</a:t>
            </a:r>
          </a:p>
          <a:p>
            <a:r>
              <a:rPr lang="en-US" b="1">
                <a:solidFill>
                  <a:schemeClr val="accent2"/>
                </a:solidFill>
              </a:rPr>
              <a:t>Resource</a:t>
            </a:r>
            <a:r>
              <a:rPr lang="en-US"/>
              <a:t>:  LFLegal.com</a:t>
            </a:r>
          </a:p>
          <a:p>
            <a:endParaRPr lang="en-US"/>
          </a:p>
        </p:txBody>
      </p:sp>
      <p:pic>
        <p:nvPicPr>
          <p:cNvPr id="2050" name="Picture 2" descr="A computer key board with the words Fair Dealing in Red on a key that is typically the return or the shift key">
            <a:extLst>
              <a:ext uri="{FF2B5EF4-FFF2-40B4-BE49-F238E27FC236}">
                <a16:creationId xmlns:a16="http://schemas.microsoft.com/office/drawing/2014/main" id="{9AA8061A-C05C-221A-584F-389B14253C0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4" r="-1" b="-1"/>
          <a:stretch/>
        </p:blipFill>
        <p:spPr bwMode="auto">
          <a:xfrm>
            <a:off x="6172200" y="1825625"/>
            <a:ext cx="5181600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68418-1204-30A4-C93E-9F24632A3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4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ED2D9-909E-324E-C295-35235C0B7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51D46342-527B-4C1B-01F1-01917799A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724"/>
            <a:ext cx="11062252" cy="1325563"/>
          </a:xfrm>
        </p:spPr>
        <p:txBody>
          <a:bodyPr anchor="ctr">
            <a:normAutofit/>
          </a:bodyPr>
          <a:lstStyle/>
          <a:p>
            <a:r>
              <a:rPr lang="en-US"/>
              <a:t>What’s the </a:t>
            </a:r>
            <a:r>
              <a:rPr lang="en-US">
                <a:solidFill>
                  <a:schemeClr val="bg1"/>
                </a:solidFill>
              </a:rPr>
              <a:t>risk to </a:t>
            </a:r>
            <a:r>
              <a:rPr lang="en-US"/>
              <a:t>legal remedies + enforcement: Dept. of Education</a:t>
            </a:r>
          </a:p>
        </p:txBody>
      </p:sp>
      <p:pic>
        <p:nvPicPr>
          <p:cNvPr id="2" name="Picture 2" descr="Scrabble tiles reading &quot;RISK&quot;">
            <a:extLst>
              <a:ext uri="{FF2B5EF4-FFF2-40B4-BE49-F238E27FC236}">
                <a16:creationId xmlns:a16="http://schemas.microsoft.com/office/drawing/2014/main" id="{735211D8-3079-333A-94C7-5B1C969AB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0" r="3530" b="-3"/>
          <a:stretch/>
        </p:blipFill>
        <p:spPr bwMode="auto">
          <a:xfrm>
            <a:off x="838200" y="1825625"/>
            <a:ext cx="4853473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D634DEC-3E44-0C23-E2A8-F9F1F7AB0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6019800" cy="4687142"/>
          </a:xfrm>
        </p:spPr>
        <p:txBody>
          <a:bodyPr>
            <a:normAutofit/>
          </a:bodyPr>
          <a:lstStyle/>
          <a:p>
            <a:pPr lvl="1"/>
            <a:r>
              <a:rPr lang="en-US" sz="3200"/>
              <a:t>Staff Firings 3.11.25</a:t>
            </a:r>
          </a:p>
          <a:p>
            <a:pPr lvl="2"/>
            <a:r>
              <a:rPr lang="en-US" sz="2800"/>
              <a:t>1,315 employees fired</a:t>
            </a:r>
          </a:p>
          <a:p>
            <a:pPr lvl="2"/>
            <a:r>
              <a:rPr lang="en-US" sz="2800"/>
              <a:t>Nearly 50% of workforce</a:t>
            </a:r>
          </a:p>
          <a:p>
            <a:pPr lvl="2"/>
            <a:r>
              <a:rPr lang="en-US" sz="2800"/>
              <a:t>7 of 12 regional offices closed</a:t>
            </a:r>
          </a:p>
          <a:p>
            <a:pPr lvl="2"/>
            <a:r>
              <a:rPr lang="en-US" sz="2800"/>
              <a:t>60% of Gen’l Counsel staff</a:t>
            </a:r>
          </a:p>
          <a:p>
            <a:pPr lvl="1"/>
            <a:r>
              <a:rPr lang="en-US" sz="3200"/>
              <a:t>No complaint investigation</a:t>
            </a:r>
          </a:p>
          <a:p>
            <a:pPr lvl="2"/>
            <a:r>
              <a:rPr lang="en-US" sz="2800"/>
              <a:t>Growing backlog</a:t>
            </a:r>
          </a:p>
          <a:p>
            <a:pPr lvl="2"/>
            <a:r>
              <a:rPr lang="en-US" sz="2800"/>
              <a:t>Disability / not race and gender bit.ly/OPMa11y</a:t>
            </a:r>
          </a:p>
          <a:p>
            <a:pPr lvl="1"/>
            <a:r>
              <a:rPr lang="en-US" sz="3200"/>
              <a:t>EndDEI.ed.gov</a:t>
            </a:r>
          </a:p>
          <a:p>
            <a:pPr lvl="1"/>
            <a:endParaRPr lang="en-US" sz="32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5E9185-FC0C-01EA-8DB0-242299F76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5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7DCA9-9C06-904E-BE67-2334C02C0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7C8BDEE-E38A-9114-8AF1-E8F923CCC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36525"/>
            <a:ext cx="11062252" cy="1325563"/>
          </a:xfrm>
        </p:spPr>
        <p:txBody>
          <a:bodyPr anchor="ctr">
            <a:normAutofit/>
          </a:bodyPr>
          <a:lstStyle/>
          <a:p>
            <a:r>
              <a:rPr lang="en-US"/>
              <a:t>What’s the </a:t>
            </a:r>
            <a:r>
              <a:rPr lang="en-US">
                <a:solidFill>
                  <a:schemeClr val="bg1"/>
                </a:solidFill>
              </a:rPr>
              <a:t>risk to </a:t>
            </a:r>
            <a:r>
              <a:rPr lang="en-US"/>
              <a:t>legal remedies + enforcement: Dept. of Justice</a:t>
            </a:r>
          </a:p>
        </p:txBody>
      </p:sp>
      <p:pic>
        <p:nvPicPr>
          <p:cNvPr id="2" name="Picture 2" descr="Scrabble tiles reading &quot;RISK&quot;">
            <a:extLst>
              <a:ext uri="{FF2B5EF4-FFF2-40B4-BE49-F238E27FC236}">
                <a16:creationId xmlns:a16="http://schemas.microsoft.com/office/drawing/2014/main" id="{6CA466A4-5834-7C43-6ECA-CD3A08C9A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0" r="3530" b="-3"/>
          <a:stretch/>
        </p:blipFill>
        <p:spPr bwMode="auto">
          <a:xfrm>
            <a:off x="838200" y="1825625"/>
            <a:ext cx="4853473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FA55C508-3A91-3482-B16F-30408101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6019800" cy="4351338"/>
          </a:xfrm>
        </p:spPr>
        <p:txBody>
          <a:bodyPr>
            <a:normAutofit fontScale="40000" lnSpcReduction="20000"/>
          </a:bodyPr>
          <a:lstStyle/>
          <a:p>
            <a:r>
              <a:rPr lang="en-US" sz="5900" b="1">
                <a:solidFill>
                  <a:schemeClr val="accent2"/>
                </a:solidFill>
              </a:rPr>
              <a:t>No Agency / US Attorney action</a:t>
            </a:r>
          </a:p>
          <a:p>
            <a:pPr lvl="1"/>
            <a:endParaRPr lang="en-US" sz="5900"/>
          </a:p>
          <a:p>
            <a:pPr lvl="1"/>
            <a:r>
              <a:rPr lang="en-US" sz="5900"/>
              <a:t>No Statement of Interest</a:t>
            </a:r>
          </a:p>
          <a:p>
            <a:pPr lvl="1"/>
            <a:r>
              <a:rPr lang="en-US" sz="5900"/>
              <a:t>No Guidance | No lawsuits </a:t>
            </a:r>
          </a:p>
          <a:p>
            <a:pPr lvl="1"/>
            <a:r>
              <a:rPr lang="en-US" sz="5900"/>
              <a:t>No settlements</a:t>
            </a:r>
          </a:p>
          <a:p>
            <a:pPr lvl="1"/>
            <a:r>
              <a:rPr lang="en-US" sz="5900"/>
              <a:t>No investigation of agency complaints. </a:t>
            </a:r>
            <a:endParaRPr lang="en-US" sz="5900" b="1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endParaRPr lang="en-US" sz="5900"/>
          </a:p>
          <a:p>
            <a:r>
              <a:rPr lang="en-US" sz="5900" b="1">
                <a:solidFill>
                  <a:schemeClr val="accent2"/>
                </a:solidFill>
              </a:rPr>
              <a:t>Harmful DOJ</a:t>
            </a:r>
          </a:p>
          <a:p>
            <a:endParaRPr lang="en-US" sz="5900" b="1">
              <a:solidFill>
                <a:schemeClr val="accent2"/>
              </a:solidFill>
            </a:endParaRPr>
          </a:p>
          <a:p>
            <a:r>
              <a:rPr lang="en-US" sz="5900"/>
              <a:t>Possible ADA change to lawsuit remedy</a:t>
            </a:r>
          </a:p>
          <a:p>
            <a:pPr marL="457200" lvl="1" indent="0">
              <a:buNone/>
            </a:pPr>
            <a:endParaRPr lang="en-US" sz="5900"/>
          </a:p>
          <a:p>
            <a:pPr marL="457200" lvl="1" indent="0">
              <a:buNone/>
            </a:pPr>
            <a:endParaRPr lang="en-US" sz="3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9EBDAB-B2B2-719B-BB12-B399DDE6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6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AC08A-FF0B-B3E8-E474-700B10FCC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856" y="124194"/>
            <a:ext cx="11985523" cy="1325563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Where’s the power</a:t>
            </a:r>
            <a:r>
              <a:rPr lang="en-US"/>
              <a:t>:  remedies + enforcement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66621-8DE2-B6F3-6486-FD0008D060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sz="3400"/>
          </a:p>
          <a:p>
            <a:r>
              <a:rPr lang="en-US" sz="3400"/>
              <a:t>Private enforcement</a:t>
            </a:r>
          </a:p>
          <a:p>
            <a:r>
              <a:rPr lang="en-US" sz="3400"/>
              <a:t>State enforcement </a:t>
            </a:r>
          </a:p>
          <a:p>
            <a:pPr lvl="1"/>
            <a:r>
              <a:rPr lang="en-US" sz="2600"/>
              <a:t>(NY Attorney General in 2009!)</a:t>
            </a:r>
          </a:p>
          <a:p>
            <a:r>
              <a:rPr lang="en-US" sz="3000"/>
              <a:t>Orgs doing the right thing</a:t>
            </a:r>
          </a:p>
          <a:p>
            <a:r>
              <a:rPr lang="en-US" sz="3000"/>
              <a:t>Disability community advocacy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C387F-7B0C-B96A-7619-2542418A0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2" descr="multi-ingredient cookies with sign reading &quot;Bake Accessibility into Your Organization">
            <a:extLst>
              <a:ext uri="{FF2B5EF4-FFF2-40B4-BE49-F238E27FC236}">
                <a16:creationId xmlns:a16="http://schemas.microsoft.com/office/drawing/2014/main" id="{1A6C5D87-B16B-013D-B886-D73C8D59F21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2096294"/>
            <a:ext cx="50673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61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1BDA2-4594-3693-5FAE-7EFEEC54D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09" y="365125"/>
            <a:ext cx="11876691" cy="1325563"/>
          </a:xfrm>
        </p:spPr>
        <p:txBody>
          <a:bodyPr/>
          <a:lstStyle/>
          <a:p>
            <a:r>
              <a:rPr lang="en-US"/>
              <a:t>Collaborating on a11y makes people happy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2BA8AD-FD25-7FF3-B2B5-6EB8831B7E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0" i="0">
                <a:effectLst/>
                <a:latin typeface="Lato" panose="020F0502020204030203" pitchFamily="34" charset="0"/>
              </a:rPr>
              <a:t>“</a:t>
            </a:r>
            <a:r>
              <a:rPr lang="en-US" sz="3500" b="0" i="0">
                <a:effectLst/>
                <a:latin typeface="Lato" panose="020F0502020204030203" pitchFamily="34" charset="0"/>
              </a:rPr>
              <a:t>Helping to build more accessible banking products has been </a:t>
            </a:r>
            <a:r>
              <a:rPr lang="en-US" sz="3500" b="1" i="0">
                <a:solidFill>
                  <a:schemeClr val="accent2"/>
                </a:solidFill>
                <a:effectLst/>
                <a:latin typeface="Lato" panose="020F0502020204030203" pitchFamily="34" charset="0"/>
              </a:rPr>
              <a:t>one of the most satisfying parts of my career </a:t>
            </a:r>
            <a:r>
              <a:rPr lang="en-US" sz="3500" b="0" i="0">
                <a:effectLst/>
                <a:latin typeface="Lato" panose="020F0502020204030203" pitchFamily="34" charset="0"/>
              </a:rPr>
              <a:t>as an attorney for Bank of America.</a:t>
            </a:r>
          </a:p>
          <a:p>
            <a:pPr marL="0" indent="0" algn="ctr">
              <a:buNone/>
            </a:pPr>
            <a:endParaRPr lang="en-US" sz="3500" b="1" i="0">
              <a:effectLst/>
            </a:endParaRPr>
          </a:p>
          <a:p>
            <a:pPr marL="0" indent="0">
              <a:buNone/>
            </a:pPr>
            <a:r>
              <a:rPr lang="en-US" sz="3500" i="0">
                <a:effectLst/>
              </a:rPr>
              <a:t>In addition, bringing the collaborative approach to my practice has, I think, made me a more effective lawyer and, perhaps, a </a:t>
            </a:r>
            <a:r>
              <a:rPr lang="en-US" sz="3500" i="0">
                <a:solidFill>
                  <a:schemeClr val="accent2"/>
                </a:solidFill>
                <a:effectLst/>
              </a:rPr>
              <a:t>happier person</a:t>
            </a:r>
            <a:r>
              <a:rPr lang="en-US" sz="3500" i="0">
                <a:effectLst/>
              </a:rPr>
              <a:t>.”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2AF0C-B2A9-E202-9E7A-44F98635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44</a:t>
            </a:fld>
            <a:endParaRPr lang="en-US"/>
          </a:p>
        </p:txBody>
      </p:sp>
      <p:pic>
        <p:nvPicPr>
          <p:cNvPr id="4098" name="Picture 2" descr="A white woman (Lainey) with two Bank of America executives, one white one Black, at Natural History Museum in NYC with a stuffed walrus in background.">
            <a:extLst>
              <a:ext uri="{FF2B5EF4-FFF2-40B4-BE49-F238E27FC236}">
                <a16:creationId xmlns:a16="http://schemas.microsoft.com/office/drawing/2014/main" id="{DB3C9492-AAFE-0209-1CEF-3006F550462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68" y="1825625"/>
            <a:ext cx="50673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CAE496-0D95-855C-EDF9-D44E9E9B541A}"/>
              </a:ext>
            </a:extLst>
          </p:cNvPr>
          <p:cNvSpPr txBox="1"/>
          <p:nvPr/>
        </p:nvSpPr>
        <p:spPr>
          <a:xfrm flipH="1">
            <a:off x="1482359" y="6176963"/>
            <a:ext cx="4198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  <a:effectLst/>
              </a:rPr>
              <a:t>Brian Frumkin, B of A  Lawyer </a:t>
            </a:r>
          </a:p>
        </p:txBody>
      </p:sp>
    </p:spTree>
    <p:extLst>
      <p:ext uri="{BB962C8B-B14F-4D97-AF65-F5344CB8AC3E}">
        <p14:creationId xmlns:p14="http://schemas.microsoft.com/office/powerpoint/2010/main" val="17046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DABCC-64AA-A040-AB43-95C39354B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17" y="365125"/>
            <a:ext cx="11674548" cy="1325563"/>
          </a:xfrm>
        </p:spPr>
        <p:txBody>
          <a:bodyPr anchor="ctr">
            <a:normAutofit/>
          </a:bodyPr>
          <a:lstStyle/>
          <a:p>
            <a:r>
              <a:rPr lang="en-US"/>
              <a:t>Staying current about a11y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19AB-1E56-BB46-A6CC-AF6195FD0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95850"/>
          </a:xfrm>
        </p:spPr>
        <p:txBody>
          <a:bodyPr>
            <a:normAutofit lnSpcReduction="10000"/>
          </a:bodyPr>
          <a:lstStyle/>
          <a:p>
            <a:r>
              <a:rPr lang="en-US"/>
              <a:t>Agency email lists???</a:t>
            </a:r>
          </a:p>
          <a:p>
            <a:r>
              <a:rPr lang="en-US"/>
              <a:t>LFLegal social media + email list (LFLegal.com)</a:t>
            </a:r>
          </a:p>
          <a:p>
            <a:r>
              <a:rPr lang="en-US"/>
              <a:t>Seyfarth ADA Title III blog for (ethical) defense perspective</a:t>
            </a:r>
          </a:p>
          <a:p>
            <a:r>
              <a:rPr lang="en-US"/>
              <a:t>Equal Entry Podcast</a:t>
            </a:r>
          </a:p>
          <a:p>
            <a:r>
              <a:rPr lang="en-US"/>
              <a:t>Converge Accessibility</a:t>
            </a:r>
          </a:p>
          <a:p>
            <a:r>
              <a:rPr lang="en-US"/>
              <a:t>Accessiblilty in the News</a:t>
            </a:r>
          </a:p>
          <a:p>
            <a:r>
              <a:rPr lang="en-US"/>
              <a:t>Brown Goldstein &amp; Levy</a:t>
            </a:r>
          </a:p>
          <a:p>
            <a:endParaRPr lang="en-US"/>
          </a:p>
        </p:txBody>
      </p:sp>
      <p:pic>
        <p:nvPicPr>
          <p:cNvPr id="1026" name="Picture 2" descr="swirling white-capped water">
            <a:extLst>
              <a:ext uri="{FF2B5EF4-FFF2-40B4-BE49-F238E27FC236}">
                <a16:creationId xmlns:a16="http://schemas.microsoft.com/office/drawing/2014/main" id="{F1702094-8C2E-6E41-9C8A-1A0E4A714F5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3" r="7370" b="-1"/>
          <a:stretch/>
        </p:blipFill>
        <p:spPr bwMode="auto">
          <a:xfrm>
            <a:off x="6172200" y="1825625"/>
            <a:ext cx="5181600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953652-AA49-5347-B284-9C6A0C36F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6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B247B-2694-E1F7-EB70-534D96456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8" name="Title 1">
            <a:extLst>
              <a:ext uri="{FF2B5EF4-FFF2-40B4-BE49-F238E27FC236}">
                <a16:creationId xmlns:a16="http://schemas.microsoft.com/office/drawing/2014/main" id="{53EB72C6-C250-4F94-234A-F90D32514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Accessibility is a journey</a:t>
            </a:r>
          </a:p>
        </p:txBody>
      </p:sp>
      <p:pic>
        <p:nvPicPr>
          <p:cNvPr id="5124" name="Picture 4" descr="cobblestoned bumpy narrow road with brick buildings on either side, some with flowerpots and red flowers in front of them.">
            <a:extLst>
              <a:ext uri="{FF2B5EF4-FFF2-40B4-BE49-F238E27FC236}">
                <a16:creationId xmlns:a16="http://schemas.microsoft.com/office/drawing/2014/main" id="{DEAACB5A-2E62-1408-5C42-E247D4584C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9" b="16843"/>
          <a:stretch/>
        </p:blipFill>
        <p:spPr bwMode="auto"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6B020D-4943-7328-717F-2F59DECD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46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7B9BBA-FDB9-7A0C-C72A-8A07C5C57694}"/>
              </a:ext>
            </a:extLst>
          </p:cNvPr>
          <p:cNvSpPr txBox="1"/>
          <p:nvPr/>
        </p:nvSpPr>
        <p:spPr>
          <a:xfrm rot="-1440000">
            <a:off x="2703833" y="3647349"/>
            <a:ext cx="6784333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tx2"/>
                </a:solidFill>
              </a:rPr>
              <a:t>Beautiful, historic, bumpy</a:t>
            </a:r>
          </a:p>
        </p:txBody>
      </p:sp>
    </p:spTree>
    <p:extLst>
      <p:ext uri="{BB962C8B-B14F-4D97-AF65-F5344CB8AC3E}">
        <p14:creationId xmlns:p14="http://schemas.microsoft.com/office/powerpoint/2010/main" val="106529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ADEDA-28B2-414B-94E9-14355CDEA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40" y="986881"/>
            <a:ext cx="11685320" cy="1801470"/>
          </a:xfrm>
        </p:spPr>
        <p:txBody>
          <a:bodyPr>
            <a:noAutofit/>
          </a:bodyPr>
          <a:lstStyle/>
          <a:p>
            <a:r>
              <a:rPr lang="en-US" i="0">
                <a:solidFill>
                  <a:schemeClr val="bg1"/>
                </a:solidFill>
                <a:effectLst/>
                <a:latin typeface="Raleway" pitchFamily="2" charset="77"/>
              </a:rPr>
              <a:t>“</a:t>
            </a:r>
            <a:r>
              <a:rPr lang="en-US" sz="5400" i="0">
                <a:solidFill>
                  <a:schemeClr val="bg1"/>
                </a:solidFill>
                <a:effectLst/>
                <a:latin typeface="Raleway" pitchFamily="2" charset="77"/>
              </a:rPr>
              <a:t>Being in accessibility can be soul-crushing.”</a:t>
            </a:r>
            <a:endParaRPr lang="en-US" sz="5400">
              <a:solidFill>
                <a:schemeClr val="bg1"/>
              </a:solidFill>
              <a:latin typeface="Raleway" pitchFamily="2" charset="77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26CBC51F-EFF3-8149-8480-4714A5566890}"/>
              </a:ext>
            </a:extLst>
          </p:cNvPr>
          <p:cNvSpPr txBox="1">
            <a:spLocks/>
          </p:cNvSpPr>
          <p:nvPr/>
        </p:nvSpPr>
        <p:spPr>
          <a:xfrm>
            <a:off x="786328" y="5142015"/>
            <a:ext cx="11152332" cy="1229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baseline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4000"/>
              <a:t>—</a:t>
            </a:r>
            <a:r>
              <a:rPr lang="en-US" sz="4000">
                <a:solidFill>
                  <a:schemeClr val="accent2"/>
                </a:solidFill>
              </a:rPr>
              <a:t>Lucy Greco</a:t>
            </a:r>
            <a:r>
              <a:rPr lang="en-US" sz="4000"/>
              <a:t>,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7038CD-5B19-714C-93E7-3B37C87B4F24}"/>
              </a:ext>
            </a:extLst>
          </p:cNvPr>
          <p:cNvSpPr txBox="1">
            <a:spLocks/>
          </p:cNvSpPr>
          <p:nvPr/>
        </p:nvSpPr>
        <p:spPr>
          <a:xfrm>
            <a:off x="279647" y="3405860"/>
            <a:ext cx="11685320" cy="21066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baseline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ea typeface="+mj-ea"/>
                <a:cs typeface="+mj-cs"/>
              </a:defRPr>
            </a:lvl1pPr>
          </a:lstStyle>
          <a:p>
            <a:r>
              <a:rPr lang="en-US" sz="5400">
                <a:solidFill>
                  <a:schemeClr val="bg1"/>
                </a:solidFill>
                <a:latin typeface="Raleway" pitchFamily="2" charset="77"/>
              </a:rPr>
              <a:t>“It's </a:t>
            </a:r>
            <a:r>
              <a:rPr lang="en-US" sz="5400">
                <a:solidFill>
                  <a:schemeClr val="accent2"/>
                </a:solidFill>
                <a:latin typeface="Raleway" pitchFamily="2" charset="77"/>
              </a:rPr>
              <a:t>positive things </a:t>
            </a:r>
            <a:r>
              <a:rPr lang="en-US" sz="5400">
                <a:solidFill>
                  <a:schemeClr val="bg1"/>
                </a:solidFill>
                <a:latin typeface="Raleway" pitchFamily="2" charset="77"/>
              </a:rPr>
              <a:t>and </a:t>
            </a:r>
            <a:r>
              <a:rPr lang="en-US" sz="5400">
                <a:solidFill>
                  <a:schemeClr val="accent2"/>
                </a:solidFill>
                <a:latin typeface="Raleway" pitchFamily="2" charset="77"/>
              </a:rPr>
              <a:t>success stories</a:t>
            </a:r>
            <a:r>
              <a:rPr lang="en-US" sz="5400">
                <a:solidFill>
                  <a:schemeClr val="bg1"/>
                </a:solidFill>
                <a:latin typeface="Raleway" pitchFamily="2" charset="77"/>
              </a:rPr>
              <a:t> of our work that keeps us going.”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8DF83-5E34-5224-81A2-E12A9046B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4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Title 1">
            <a:extLst>
              <a:ext uri="{FF2B5EF4-FFF2-40B4-BE49-F238E27FC236}">
                <a16:creationId xmlns:a16="http://schemas.microsoft.com/office/drawing/2014/main" id="{AA118CE8-5E73-4FCC-BA84-CB28B2E11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Taking care of ourselves</a:t>
            </a:r>
          </a:p>
        </p:txBody>
      </p:sp>
      <p:pic>
        <p:nvPicPr>
          <p:cNvPr id="7" name="Content Placeholder 6" descr="The word JOY spelled out in scrabble letters resting on top of a pile of blank Scrabble squares">
            <a:extLst>
              <a:ext uri="{FF2B5EF4-FFF2-40B4-BE49-F238E27FC236}">
                <a16:creationId xmlns:a16="http://schemas.microsoft.com/office/drawing/2014/main" id="{DBA40F6B-A71C-F4B3-0D36-5AB436282E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2854" r="7659" b="-1"/>
          <a:stretch/>
        </p:blipFill>
        <p:spPr>
          <a:xfrm>
            <a:off x="914400" y="1847850"/>
            <a:ext cx="5181600" cy="4351338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B7CEE8-18C2-E607-18EC-2F38AAB9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48</a:t>
            </a:fld>
            <a:endParaRPr lang="en-US"/>
          </a:p>
        </p:txBody>
      </p:sp>
      <p:pic>
        <p:nvPicPr>
          <p:cNvPr id="15" name="Content Placeholder 14" descr="The work COMMUNITY spelled out in Scabble letters on a game holder.">
            <a:extLst>
              <a:ext uri="{FF2B5EF4-FFF2-40B4-BE49-F238E27FC236}">
                <a16:creationId xmlns:a16="http://schemas.microsoft.com/office/drawing/2014/main" id="{2BFED55B-A064-A637-038D-6992FF3D68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452191" y="1847850"/>
            <a:ext cx="5181600" cy="435133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A57D81-CF9F-668D-587C-2BC6182B062B}"/>
              </a:ext>
            </a:extLst>
          </p:cNvPr>
          <p:cNvSpPr txBox="1"/>
          <p:nvPr/>
        </p:nvSpPr>
        <p:spPr>
          <a:xfrm rot="-1440000">
            <a:off x="-141392" y="3669577"/>
            <a:ext cx="7032934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tx2"/>
                </a:solidFill>
              </a:rPr>
              <a:t>LFLegal Digital A11y Joy Plan</a:t>
            </a:r>
          </a:p>
        </p:txBody>
      </p:sp>
    </p:spTree>
    <p:extLst>
      <p:ext uri="{BB962C8B-B14F-4D97-AF65-F5344CB8AC3E}">
        <p14:creationId xmlns:p14="http://schemas.microsoft.com/office/powerpoint/2010/main" val="97858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1048D-F01A-2E48-AF4F-193033251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s-ES" err="1"/>
              <a:t>Questions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B497DE-3472-DD44-B967-2149F7299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5856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3600" b="1">
                <a:solidFill>
                  <a:schemeClr val="accent2"/>
                </a:solidFill>
              </a:rPr>
              <a:t>Lainey Feingold</a:t>
            </a:r>
          </a:p>
          <a:p>
            <a:pPr marL="0" indent="0">
              <a:buNone/>
            </a:pPr>
            <a:r>
              <a:rPr lang="en-US"/>
              <a:t>@LFLegal</a:t>
            </a:r>
          </a:p>
          <a:p>
            <a:pPr marL="0" indent="0">
              <a:buNone/>
            </a:pPr>
            <a:r>
              <a:rPr lang="en-US"/>
              <a:t>LFLegal.com</a:t>
            </a:r>
          </a:p>
          <a:p>
            <a:pPr marL="457200" lvl="1" indent="0">
              <a:buNone/>
            </a:pPr>
            <a:r>
              <a:rPr lang="en-US" sz="3200"/>
              <a:t>[Advocacy, Book, Speaking, Training, Consulting, mailing list]</a:t>
            </a:r>
          </a:p>
          <a:p>
            <a:pPr marL="0" indent="0">
              <a:buNone/>
            </a:pPr>
            <a:r>
              <a:rPr lang="en-US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LF@LFLegal.com</a:t>
            </a:r>
            <a:endParaRPr lang="en-US"/>
          </a:p>
        </p:txBody>
      </p:sp>
      <p:pic>
        <p:nvPicPr>
          <p:cNvPr id="9" name="Content Placeholder 8" descr="picture of a book on an ipad with coffee cup.  Book title is Structured Negotiation, a Winning Alternative to Lawsuits Second edition. Author is Lainey Feingold. Forward by Haben Girma. A cover quote by Jenny Lay-Flurrie is blurred out">
            <a:extLst>
              <a:ext uri="{FF2B5EF4-FFF2-40B4-BE49-F238E27FC236}">
                <a16:creationId xmlns:a16="http://schemas.microsoft.com/office/drawing/2014/main" id="{95D5F176-8E2B-0048-97F0-1F8A605354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284" r="19229" b="-1"/>
          <a:stretch/>
        </p:blipFill>
        <p:spPr>
          <a:xfrm>
            <a:off x="6172200" y="1825625"/>
            <a:ext cx="5181600" cy="4351338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14091D-DF6E-CA47-A223-5C9593E2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41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C7715-8C52-F19D-AD18-216C0BAAA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B196-47E9-B3C2-7C24-EE2D06DF5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7125"/>
            <a:ext cx="12192000" cy="209311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What</a:t>
            </a:r>
            <a:r>
              <a:rPr lang="en-US" dirty="0"/>
              <a:t> is digital accessibility?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2731E9-B8CC-3B23-42FF-071559E3F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17072-7A1F-4241-92F5-AC5E4632590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562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EEDADD7-EE9A-F2C4-986E-7B5B7EEC5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Engine of </a:t>
            </a:r>
            <a:r>
              <a:rPr lang="en-US" dirty="0" err="1"/>
              <a:t>disablity</a:t>
            </a:r>
            <a:r>
              <a:rPr lang="en-US"/>
              <a:t> inclusion in tech</a:t>
            </a:r>
            <a:br>
              <a:rPr lang="en-US"/>
            </a:br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2E3170C-9757-A2F6-1E18-6750049AF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/>
              <a:t>The difference between </a:t>
            </a:r>
            <a:r>
              <a:rPr lang="en-US" b="1">
                <a:solidFill>
                  <a:schemeClr val="accent2"/>
                </a:solidFill>
              </a:rPr>
              <a:t>in</a:t>
            </a:r>
            <a:r>
              <a:rPr lang="en-US"/>
              <a:t>clusion + </a:t>
            </a:r>
            <a:r>
              <a:rPr lang="en-US" b="1">
                <a:solidFill>
                  <a:schemeClr val="accent2"/>
                </a:solidFill>
              </a:rPr>
              <a:t>ex</a:t>
            </a:r>
            <a:r>
              <a:rPr lang="en-US"/>
              <a:t>clusion for disabled people </a:t>
            </a:r>
          </a:p>
          <a:p>
            <a:r>
              <a:rPr lang="en-US"/>
              <a:t>Intentional practices that make inclusion happen</a:t>
            </a:r>
          </a:p>
          <a:p>
            <a:r>
              <a:rPr lang="en-US"/>
              <a:t>Privacy, security, safety +++ for disabled people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F1285A-683F-B44C-94C9-31BF7BDD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13" name="Content Placeholder 12" descr="an old fashioned double woodne door with chipped blue paint and a chain lock keeping doors closed.">
            <a:extLst>
              <a:ext uri="{FF2B5EF4-FFF2-40B4-BE49-F238E27FC236}">
                <a16:creationId xmlns:a16="http://schemas.microsoft.com/office/drawing/2014/main" id="{46172CB0-B537-345F-2B76-C2CDD55868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6327843" y="1874939"/>
            <a:ext cx="5520223" cy="4351338"/>
          </a:xfrm>
          <a:prstGeom prst="rect">
            <a:avLst/>
          </a:prstGeom>
          <a:noFill/>
        </p:spPr>
      </p:pic>
      <p:pic>
        <p:nvPicPr>
          <p:cNvPr id="12" name="Content Placeholder 11" descr="double blue doors with antique handles slighly ajar with the light shining through&#10;&#10;">
            <a:extLst>
              <a:ext uri="{FF2B5EF4-FFF2-40B4-BE49-F238E27FC236}">
                <a16:creationId xmlns:a16="http://schemas.microsoft.com/office/drawing/2014/main" id="{2BE36F1D-9627-A340-398E-02C681CFF3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6222" r="12209" b="1"/>
          <a:stretch/>
        </p:blipFill>
        <p:spPr>
          <a:xfrm>
            <a:off x="6327843" y="1874939"/>
            <a:ext cx="5520222" cy="4351338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D4F693-6015-CE82-8F2A-FC9CFFD2AD1C}"/>
              </a:ext>
            </a:extLst>
          </p:cNvPr>
          <p:cNvSpPr txBox="1"/>
          <p:nvPr/>
        </p:nvSpPr>
        <p:spPr>
          <a:xfrm rot="-1440000">
            <a:off x="6338535" y="4058120"/>
            <a:ext cx="5794439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tx2"/>
                </a:solidFill>
              </a:rPr>
              <a:t>You are a door opener!</a:t>
            </a:r>
          </a:p>
        </p:txBody>
      </p:sp>
    </p:spTree>
    <p:extLst>
      <p:ext uri="{BB962C8B-B14F-4D97-AF65-F5344CB8AC3E}">
        <p14:creationId xmlns:p14="http://schemas.microsoft.com/office/powerpoint/2010/main" val="11217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EB727-26CC-DFC2-117B-D68C884EE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16AD52-E23C-743A-D490-E499709ED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46277" cy="1325563"/>
          </a:xfrm>
        </p:spPr>
        <p:txBody>
          <a:bodyPr anchor="ctr">
            <a:normAutofit/>
          </a:bodyPr>
          <a:lstStyle/>
          <a:p>
            <a:r>
              <a:rPr lang="en-US"/>
              <a:t>Digital access is a bridge to everything</a:t>
            </a:r>
            <a:endParaRPr lang="en-US">
              <a:highlight>
                <a:srgbClr val="C0C0C0"/>
              </a:highlight>
            </a:endParaRPr>
          </a:p>
        </p:txBody>
      </p:sp>
      <p:pic>
        <p:nvPicPr>
          <p:cNvPr id="2" name="Picture 2" descr="Very tall and long bridge spanning a water way between two hills with lots of greenery">
            <a:extLst>
              <a:ext uri="{FF2B5EF4-FFF2-40B4-BE49-F238E27FC236}">
                <a16:creationId xmlns:a16="http://schemas.microsoft.com/office/drawing/2014/main" id="{22F98965-60C2-34F9-C9D0-E3778D2DDF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7" b="15227"/>
          <a:stretch/>
        </p:blipFill>
        <p:spPr bwMode="auto">
          <a:xfrm>
            <a:off x="838199" y="1847850"/>
            <a:ext cx="10515600" cy="4351338"/>
          </a:xfrm>
          <a:prstGeom prst="rect">
            <a:avLst/>
          </a:prstGeo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9E6EB-DF3A-6CE1-EE0A-6B4B49E1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E23CDE-0D8D-7934-4324-4B73D4927C33}"/>
              </a:ext>
            </a:extLst>
          </p:cNvPr>
          <p:cNvSpPr txBox="1"/>
          <p:nvPr/>
        </p:nvSpPr>
        <p:spPr>
          <a:xfrm rot="-1440000">
            <a:off x="3449037" y="3512413"/>
            <a:ext cx="5924599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tx2"/>
                </a:solidFill>
              </a:rPr>
              <a:t>You are a bridge builder!</a:t>
            </a:r>
          </a:p>
        </p:txBody>
      </p:sp>
    </p:spTree>
    <p:extLst>
      <p:ext uri="{BB962C8B-B14F-4D97-AF65-F5344CB8AC3E}">
        <p14:creationId xmlns:p14="http://schemas.microsoft.com/office/powerpoint/2010/main" val="24683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0E85B-BC7F-6DB7-2F9C-D1FB644E0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29834-4F69-5D6E-C491-43FEC308D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26" y="219598"/>
            <a:ext cx="11383347" cy="1325563"/>
          </a:xfrm>
        </p:spPr>
        <p:txBody>
          <a:bodyPr anchor="ctr">
            <a:normAutofit/>
          </a:bodyPr>
          <a:lstStyle/>
          <a:p>
            <a:r>
              <a:rPr lang="en-US"/>
              <a:t>Digital accessibility is a civil | human right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E3F4E46-AA12-4BD9-64DC-B928A3F971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endParaRPr lang="en-US"/>
          </a:p>
          <a:p>
            <a:r>
              <a:rPr lang="en-US"/>
              <a:t>Participation</a:t>
            </a:r>
          </a:p>
          <a:p>
            <a:r>
              <a:rPr lang="en-US"/>
              <a:t>Inclusion (</a:t>
            </a:r>
            <a:r>
              <a:rPr lang="en-US" strike="dblStrike"/>
              <a:t>Exclusion)</a:t>
            </a:r>
          </a:p>
          <a:p>
            <a:r>
              <a:rPr lang="en-US"/>
              <a:t>Communication</a:t>
            </a:r>
          </a:p>
          <a:p>
            <a:r>
              <a:rPr lang="en-US"/>
              <a:t>Education</a:t>
            </a:r>
          </a:p>
          <a:p>
            <a:r>
              <a:rPr lang="en-US"/>
              <a:t>Health and safety</a:t>
            </a:r>
          </a:p>
          <a:p>
            <a:r>
              <a:rPr lang="en-US"/>
              <a:t>+++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E55E8-CCF9-3BED-A2D7-20620097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10" name="Content Placeholder 9" descr="Disabled people crawling up steps of the US Capitol in protest leading up to passage of the ADA in 1990. Photo copying Rom Olin">
            <a:extLst>
              <a:ext uri="{FF2B5EF4-FFF2-40B4-BE49-F238E27FC236}">
                <a16:creationId xmlns:a16="http://schemas.microsoft.com/office/drawing/2014/main" id="{E61BB5EC-C9A3-75DF-D0E9-FE6B2C635F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/>
        </p:blipFill>
        <p:spPr>
          <a:xfrm>
            <a:off x="6172200" y="2207165"/>
            <a:ext cx="5181600" cy="3588258"/>
          </a:xfr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9787E8-12AA-B800-27EC-3F4997697A6D}"/>
              </a:ext>
            </a:extLst>
          </p:cNvPr>
          <p:cNvSpPr txBox="1"/>
          <p:nvPr/>
        </p:nvSpPr>
        <p:spPr>
          <a:xfrm rot="-1440000">
            <a:off x="6044611" y="3392955"/>
            <a:ext cx="570271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You are a civil rights enforcer!</a:t>
            </a:r>
          </a:p>
        </p:txBody>
      </p:sp>
    </p:spTree>
    <p:extLst>
      <p:ext uri="{BB962C8B-B14F-4D97-AF65-F5344CB8AC3E}">
        <p14:creationId xmlns:p14="http://schemas.microsoft.com/office/powerpoint/2010/main" val="179566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B3A2-CCCC-3745-B656-B1AADE84A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Rights are baked into laws</a:t>
            </a:r>
          </a:p>
        </p:txBody>
      </p:sp>
      <p:pic>
        <p:nvPicPr>
          <p:cNvPr id="1026" name="Picture 2" descr="A close up of raw chocolate chip cookie dough">
            <a:extLst>
              <a:ext uri="{FF2B5EF4-FFF2-40B4-BE49-F238E27FC236}">
                <a16:creationId xmlns:a16="http://schemas.microsoft.com/office/drawing/2014/main" id="{BC9DCFC3-A890-5447-AAD6-6AFB36FF0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4" b="13826"/>
          <a:stretch/>
        </p:blipFill>
        <p:spPr bwMode="auto">
          <a:xfrm>
            <a:off x="838200" y="1847850"/>
            <a:ext cx="10515600" cy="4351338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7B5B9-2AFC-DA49-86B5-2398521AE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E717072-7A1F-4241-92F5-AC5E46325901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7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Lainey 1">
      <a:dk1>
        <a:srgbClr val="01234C"/>
      </a:dk1>
      <a:lt1>
        <a:srgbClr val="FFFFFF"/>
      </a:lt1>
      <a:dk2>
        <a:srgbClr val="014B60"/>
      </a:dk2>
      <a:lt2>
        <a:srgbClr val="CBDFEB"/>
      </a:lt2>
      <a:accent1>
        <a:srgbClr val="609FC3"/>
      </a:accent1>
      <a:accent2>
        <a:srgbClr val="CACF85"/>
      </a:accent2>
      <a:accent3>
        <a:srgbClr val="AECDE0"/>
      </a:accent3>
      <a:accent4>
        <a:srgbClr val="00242E"/>
      </a:accent4>
      <a:accent5>
        <a:srgbClr val="0280A3"/>
      </a:accent5>
      <a:accent6>
        <a:srgbClr val="307592"/>
      </a:accent6>
      <a:hlink>
        <a:srgbClr val="027FA2"/>
      </a:hlink>
      <a:folHlink>
        <a:srgbClr val="027FA2"/>
      </a:folHlink>
    </a:clrScheme>
    <a:fontScheme name="Lainey">
      <a:majorFont>
        <a:latin typeface="Raleway Bold"/>
        <a:ea typeface=""/>
        <a:cs typeface=""/>
      </a:majorFont>
      <a:minorFont>
        <a:latin typeface="Lato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Template with Celergy Presentation1" id="{71113182-D8C5-F648-AF74-A0A4DC2CD449}" vid="{58257CEB-529F-3B4E-84C0-F4FBDF1186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121255</TotalTime>
  <Words>1619</Words>
  <Application>Microsoft Macintosh PowerPoint</Application>
  <PresentationFormat>Widescreen</PresentationFormat>
  <Paragraphs>384</Paragraphs>
  <Slides>49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Lato</vt:lpstr>
      <vt:lpstr>Lato Regular</vt:lpstr>
      <vt:lpstr>Raleway</vt:lpstr>
      <vt:lpstr>Wingdings</vt:lpstr>
      <vt:lpstr>Office Theme</vt:lpstr>
      <vt:lpstr>Accessibility is a Civil Right   The CSUN 40th anniversary  U.S. Digital Accessibility Legal Update</vt:lpstr>
      <vt:lpstr>Check-in #1</vt:lpstr>
      <vt:lpstr>Check-in #2</vt:lpstr>
      <vt:lpstr>Today’s roadmap</vt:lpstr>
      <vt:lpstr>What is digital accessibility?</vt:lpstr>
      <vt:lpstr>Engine of disablity inclusion in tech </vt:lpstr>
      <vt:lpstr>Digital access is a bridge to everything</vt:lpstr>
      <vt:lpstr>Digital accessibility is a civil | human right</vt:lpstr>
      <vt:lpstr>Rights are baked into laws</vt:lpstr>
      <vt:lpstr>What is the Digital Accessibility Legal Framework in the US?</vt:lpstr>
      <vt:lpstr>Digital A11y Legal  Framework Components</vt:lpstr>
      <vt:lpstr>Framework Part 1  US Federal Laws, Regulations, Agency Actions</vt:lpstr>
      <vt:lpstr>Existing federal laws + regulations</vt:lpstr>
      <vt:lpstr>New: ADA web + mobile rule</vt:lpstr>
      <vt:lpstr>What’s the risk to existing Federal laws + regs </vt:lpstr>
      <vt:lpstr>Executive Orders</vt:lpstr>
      <vt:lpstr>Will there be new laws + regs?</vt:lpstr>
      <vt:lpstr>Where’s the power to protect fed’l laws + regs</vt:lpstr>
      <vt:lpstr>Power of states to push back against federal lawlessness</vt:lpstr>
      <vt:lpstr>Beyond Laws + Regs: US Agency Guidance</vt:lpstr>
      <vt:lpstr>What’s the risk to  Federal Agency Guidance</vt:lpstr>
      <vt:lpstr>Where’s the power to protect Federal agency guidance?</vt:lpstr>
      <vt:lpstr>Don’t Obey in Advance</vt:lpstr>
      <vt:lpstr>Framework Part 2 US States + other Countries</vt:lpstr>
      <vt:lpstr>U.S. State and Local Framework</vt:lpstr>
      <vt:lpstr>Global Framework</vt:lpstr>
      <vt:lpstr>What’s the risk to state, local + global laws</vt:lpstr>
      <vt:lpstr>Where’s the Power: State, local + global laws</vt:lpstr>
      <vt:lpstr>Today’s roadmap</vt:lpstr>
      <vt:lpstr>What are the remedies if the law is ignored?</vt:lpstr>
      <vt:lpstr>Laws include legal remedies</vt:lpstr>
      <vt:lpstr>How are Laws Implemented  and Enforced? </vt:lpstr>
      <vt:lpstr>Who and How? </vt:lpstr>
      <vt:lpstr>Access to healthcare: private enforcement</vt:lpstr>
      <vt:lpstr>Access to education: private enforcement</vt:lpstr>
      <vt:lpstr>Private lawsuit web site numbers – 2024</vt:lpstr>
      <vt:lpstr>Beyond Websites</vt:lpstr>
      <vt:lpstr>Using other laws to enforce disability + accessibility rights</vt:lpstr>
      <vt:lpstr>Using False Claims Laws against web developers</vt:lpstr>
      <vt:lpstr>Using Fair Dealing Laws against Overlay Companies</vt:lpstr>
      <vt:lpstr>What’s the risk to legal remedies + enforcement: Dept. of Education</vt:lpstr>
      <vt:lpstr>What’s the risk to legal remedies + enforcement: Dept. of Justice</vt:lpstr>
      <vt:lpstr>Where’s the power:  remedies + enforcement</vt:lpstr>
      <vt:lpstr>Collaborating on a11y makes people happy</vt:lpstr>
      <vt:lpstr>Staying current about a11y law</vt:lpstr>
      <vt:lpstr>Accessibility is a journey</vt:lpstr>
      <vt:lpstr>“Being in accessibility can be soul-crushing.”</vt:lpstr>
      <vt:lpstr>Taking care of ourselves</vt:lpstr>
      <vt:lpstr>Questions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Lainey Feingold</dc:creator>
  <cp:keywords/>
  <dc:description/>
  <cp:lastModifiedBy>Lainey Feingold</cp:lastModifiedBy>
  <cp:revision>336</cp:revision>
  <cp:lastPrinted>2025-02-11T17:44:01Z</cp:lastPrinted>
  <dcterms:created xsi:type="dcterms:W3CDTF">2022-10-04T02:35:55Z</dcterms:created>
  <dcterms:modified xsi:type="dcterms:W3CDTF">2025-03-31T02:17:10Z</dcterms:modified>
  <cp:category/>
</cp:coreProperties>
</file>